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750" r:id="rId3"/>
    <p:sldId id="2751" r:id="rId4"/>
    <p:sldId id="1810" r:id="rId5"/>
    <p:sldId id="1811" r:id="rId6"/>
    <p:sldId id="1215" r:id="rId7"/>
    <p:sldId id="2495" r:id="rId8"/>
    <p:sldId id="2496" r:id="rId9"/>
    <p:sldId id="2497" r:id="rId10"/>
    <p:sldId id="2498" r:id="rId11"/>
    <p:sldId id="2499" r:id="rId12"/>
    <p:sldId id="2500" r:id="rId13"/>
    <p:sldId id="2284" r:id="rId14"/>
    <p:sldId id="2285" r:id="rId15"/>
    <p:sldId id="2286" r:id="rId16"/>
    <p:sldId id="2287" r:id="rId17"/>
    <p:sldId id="2288" r:id="rId18"/>
    <p:sldId id="2289" r:id="rId19"/>
    <p:sldId id="2290" r:id="rId20"/>
    <p:sldId id="2291" r:id="rId21"/>
    <p:sldId id="2505" r:id="rId23"/>
    <p:sldId id="2427" r:id="rId24"/>
    <p:sldId id="2292" r:id="rId25"/>
    <p:sldId id="2614" r:id="rId26"/>
    <p:sldId id="2293" r:id="rId27"/>
    <p:sldId id="2296" r:id="rId28"/>
    <p:sldId id="2297" r:id="rId29"/>
    <p:sldId id="2353" r:id="rId30"/>
    <p:sldId id="2506" r:id="rId31"/>
    <p:sldId id="2507" r:id="rId32"/>
    <p:sldId id="2508" r:id="rId33"/>
    <p:sldId id="2356" r:id="rId34"/>
    <p:sldId id="2357" r:id="rId35"/>
    <p:sldId id="2359" r:id="rId36"/>
    <p:sldId id="2509" r:id="rId37"/>
    <p:sldId id="2510" r:id="rId38"/>
    <p:sldId id="2511" r:id="rId39"/>
    <p:sldId id="2358" r:id="rId40"/>
    <p:sldId id="2512" r:id="rId41"/>
    <p:sldId id="2362" r:id="rId42"/>
    <p:sldId id="2515" r:id="rId43"/>
    <p:sldId id="2516" r:id="rId44"/>
    <p:sldId id="2517" r:id="rId45"/>
    <p:sldId id="2363" r:id="rId46"/>
    <p:sldId id="2576" r:id="rId47"/>
    <p:sldId id="2577" r:id="rId48"/>
    <p:sldId id="2578" r:id="rId49"/>
    <p:sldId id="2579" r:id="rId50"/>
    <p:sldId id="2580" r:id="rId51"/>
    <p:sldId id="2581" r:id="rId52"/>
    <p:sldId id="2582" r:id="rId53"/>
    <p:sldId id="2583" r:id="rId54"/>
    <p:sldId id="2586" r:id="rId55"/>
    <p:sldId id="2585" r:id="rId56"/>
    <p:sldId id="2587" r:id="rId57"/>
    <p:sldId id="2588" r:id="rId58"/>
    <p:sldId id="2589" r:id="rId59"/>
    <p:sldId id="2590" r:id="rId60"/>
    <p:sldId id="2591" r:id="rId61"/>
    <p:sldId id="2592" r:id="rId62"/>
    <p:sldId id="2594" r:id="rId63"/>
    <p:sldId id="2595" r:id="rId64"/>
    <p:sldId id="2596" r:id="rId65"/>
    <p:sldId id="2597" r:id="rId66"/>
    <p:sldId id="2598" r:id="rId67"/>
    <p:sldId id="2615" r:id="rId68"/>
    <p:sldId id="2600" r:id="rId69"/>
    <p:sldId id="2601" r:id="rId70"/>
    <p:sldId id="2602" r:id="rId71"/>
    <p:sldId id="2603" r:id="rId72"/>
    <p:sldId id="2604" r:id="rId73"/>
    <p:sldId id="2605" r:id="rId74"/>
    <p:sldId id="2606" r:id="rId75"/>
    <p:sldId id="2607" r:id="rId76"/>
    <p:sldId id="2608" r:id="rId77"/>
    <p:sldId id="2609" r:id="rId78"/>
    <p:sldId id="2610" r:id="rId79"/>
    <p:sldId id="2611" r:id="rId80"/>
    <p:sldId id="2612" r:id="rId81"/>
    <p:sldId id="2435" r:id="rId82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0000"/>
    <a:srgbClr val="FFBA55"/>
    <a:srgbClr val="EAF3FA"/>
    <a:srgbClr val="58B6E5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>
        <p:scale>
          <a:sx n="50" d="100"/>
          <a:sy n="50" d="100"/>
        </p:scale>
        <p:origin x="1332" y="567"/>
      </p:cViewPr>
      <p:guideLst>
        <p:guide orient="horz" pos="2376"/>
        <p:guide pos="35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7" Type="http://schemas.openxmlformats.org/officeDocument/2006/relationships/tags" Target="tags/tag451.xml"/><Relationship Id="rId86" Type="http://schemas.openxmlformats.org/officeDocument/2006/relationships/commentAuthors" Target="commentAuthors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audio" Target="../media/audio1.wav"/><Relationship Id="rId7" Type="http://schemas.openxmlformats.org/officeDocument/2006/relationships/image" Target="../media/image19.png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19.png"/><Relationship Id="rId7" Type="http://schemas.openxmlformats.org/officeDocument/2006/relationships/image" Target="../media/image4.png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tags" Target="../tags/tag180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6.jpeg"/><Relationship Id="rId4" Type="http://schemas.openxmlformats.org/officeDocument/2006/relationships/image" Target="../media/image27.png"/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1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3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5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8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9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90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2.xml"/><Relationship Id="rId4" Type="http://schemas.openxmlformats.org/officeDocument/2006/relationships/image" Target="../media/image45.png"/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tags" Target="../tags/tag19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4.xml"/><Relationship Id="rId4" Type="http://schemas.openxmlformats.org/officeDocument/2006/relationships/image" Target="../media/image47.png"/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tags" Target="../tags/tag19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6.xml"/><Relationship Id="rId5" Type="http://schemas.openxmlformats.org/officeDocument/2006/relationships/image" Target="../media/image4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tags" Target="../tags/tag195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293.xml"/><Relationship Id="rId98" Type="http://schemas.openxmlformats.org/officeDocument/2006/relationships/tags" Target="../tags/tag292.xml"/><Relationship Id="rId97" Type="http://schemas.openxmlformats.org/officeDocument/2006/relationships/tags" Target="../tags/tag291.xml"/><Relationship Id="rId96" Type="http://schemas.openxmlformats.org/officeDocument/2006/relationships/tags" Target="../tags/tag290.xml"/><Relationship Id="rId95" Type="http://schemas.openxmlformats.org/officeDocument/2006/relationships/tags" Target="../tags/tag289.xml"/><Relationship Id="rId94" Type="http://schemas.openxmlformats.org/officeDocument/2006/relationships/tags" Target="../tags/tag288.xml"/><Relationship Id="rId93" Type="http://schemas.openxmlformats.org/officeDocument/2006/relationships/tags" Target="../tags/tag287.xml"/><Relationship Id="rId92" Type="http://schemas.openxmlformats.org/officeDocument/2006/relationships/tags" Target="../tags/tag286.xml"/><Relationship Id="rId91" Type="http://schemas.openxmlformats.org/officeDocument/2006/relationships/tags" Target="../tags/tag285.xml"/><Relationship Id="rId90" Type="http://schemas.openxmlformats.org/officeDocument/2006/relationships/tags" Target="../tags/tag284.xml"/><Relationship Id="rId9" Type="http://schemas.openxmlformats.org/officeDocument/2006/relationships/tags" Target="../tags/tag203.xml"/><Relationship Id="rId89" Type="http://schemas.openxmlformats.org/officeDocument/2006/relationships/tags" Target="../tags/tag283.xml"/><Relationship Id="rId88" Type="http://schemas.openxmlformats.org/officeDocument/2006/relationships/tags" Target="../tags/tag282.xml"/><Relationship Id="rId87" Type="http://schemas.openxmlformats.org/officeDocument/2006/relationships/tags" Target="../tags/tag281.xml"/><Relationship Id="rId86" Type="http://schemas.openxmlformats.org/officeDocument/2006/relationships/tags" Target="../tags/tag280.xml"/><Relationship Id="rId85" Type="http://schemas.openxmlformats.org/officeDocument/2006/relationships/tags" Target="../tags/tag279.xml"/><Relationship Id="rId84" Type="http://schemas.openxmlformats.org/officeDocument/2006/relationships/tags" Target="../tags/tag278.xml"/><Relationship Id="rId83" Type="http://schemas.openxmlformats.org/officeDocument/2006/relationships/tags" Target="../tags/tag277.xml"/><Relationship Id="rId82" Type="http://schemas.openxmlformats.org/officeDocument/2006/relationships/tags" Target="../tags/tag276.xml"/><Relationship Id="rId81" Type="http://schemas.openxmlformats.org/officeDocument/2006/relationships/tags" Target="../tags/tag275.xml"/><Relationship Id="rId80" Type="http://schemas.openxmlformats.org/officeDocument/2006/relationships/tags" Target="../tags/tag274.xml"/><Relationship Id="rId8" Type="http://schemas.openxmlformats.org/officeDocument/2006/relationships/tags" Target="../tags/tag202.xml"/><Relationship Id="rId79" Type="http://schemas.openxmlformats.org/officeDocument/2006/relationships/tags" Target="../tags/tag273.xml"/><Relationship Id="rId78" Type="http://schemas.openxmlformats.org/officeDocument/2006/relationships/tags" Target="../tags/tag272.xml"/><Relationship Id="rId77" Type="http://schemas.openxmlformats.org/officeDocument/2006/relationships/tags" Target="../tags/tag271.xml"/><Relationship Id="rId76" Type="http://schemas.openxmlformats.org/officeDocument/2006/relationships/tags" Target="../tags/tag270.xml"/><Relationship Id="rId75" Type="http://schemas.openxmlformats.org/officeDocument/2006/relationships/tags" Target="../tags/tag269.xml"/><Relationship Id="rId74" Type="http://schemas.openxmlformats.org/officeDocument/2006/relationships/tags" Target="../tags/tag268.xml"/><Relationship Id="rId73" Type="http://schemas.openxmlformats.org/officeDocument/2006/relationships/tags" Target="../tags/tag267.xml"/><Relationship Id="rId72" Type="http://schemas.openxmlformats.org/officeDocument/2006/relationships/tags" Target="../tags/tag266.xml"/><Relationship Id="rId71" Type="http://schemas.openxmlformats.org/officeDocument/2006/relationships/tags" Target="../tags/tag265.xml"/><Relationship Id="rId70" Type="http://schemas.openxmlformats.org/officeDocument/2006/relationships/tags" Target="../tags/tag264.xml"/><Relationship Id="rId7" Type="http://schemas.openxmlformats.org/officeDocument/2006/relationships/tags" Target="../tags/tag201.xml"/><Relationship Id="rId69" Type="http://schemas.openxmlformats.org/officeDocument/2006/relationships/tags" Target="../tags/tag263.xml"/><Relationship Id="rId68" Type="http://schemas.openxmlformats.org/officeDocument/2006/relationships/tags" Target="../tags/tag262.xml"/><Relationship Id="rId67" Type="http://schemas.openxmlformats.org/officeDocument/2006/relationships/tags" Target="../tags/tag261.xml"/><Relationship Id="rId66" Type="http://schemas.openxmlformats.org/officeDocument/2006/relationships/tags" Target="../tags/tag260.xml"/><Relationship Id="rId65" Type="http://schemas.openxmlformats.org/officeDocument/2006/relationships/tags" Target="../tags/tag259.xml"/><Relationship Id="rId64" Type="http://schemas.openxmlformats.org/officeDocument/2006/relationships/tags" Target="../tags/tag258.xml"/><Relationship Id="rId63" Type="http://schemas.openxmlformats.org/officeDocument/2006/relationships/tags" Target="../tags/tag257.xml"/><Relationship Id="rId62" Type="http://schemas.openxmlformats.org/officeDocument/2006/relationships/tags" Target="../tags/tag256.xml"/><Relationship Id="rId61" Type="http://schemas.openxmlformats.org/officeDocument/2006/relationships/tags" Target="../tags/tag255.xml"/><Relationship Id="rId60" Type="http://schemas.openxmlformats.org/officeDocument/2006/relationships/tags" Target="../tags/tag254.xml"/><Relationship Id="rId6" Type="http://schemas.openxmlformats.org/officeDocument/2006/relationships/tags" Target="../tags/tag200.xml"/><Relationship Id="rId59" Type="http://schemas.openxmlformats.org/officeDocument/2006/relationships/tags" Target="../tags/tag253.xml"/><Relationship Id="rId58" Type="http://schemas.openxmlformats.org/officeDocument/2006/relationships/tags" Target="../tags/tag252.xml"/><Relationship Id="rId57" Type="http://schemas.openxmlformats.org/officeDocument/2006/relationships/tags" Target="../tags/tag251.xml"/><Relationship Id="rId56" Type="http://schemas.openxmlformats.org/officeDocument/2006/relationships/tags" Target="../tags/tag250.xml"/><Relationship Id="rId55" Type="http://schemas.openxmlformats.org/officeDocument/2006/relationships/tags" Target="../tags/tag249.xml"/><Relationship Id="rId54" Type="http://schemas.openxmlformats.org/officeDocument/2006/relationships/tags" Target="../tags/tag248.xml"/><Relationship Id="rId53" Type="http://schemas.openxmlformats.org/officeDocument/2006/relationships/tags" Target="../tags/tag247.xml"/><Relationship Id="rId52" Type="http://schemas.openxmlformats.org/officeDocument/2006/relationships/tags" Target="../tags/tag246.xml"/><Relationship Id="rId51" Type="http://schemas.openxmlformats.org/officeDocument/2006/relationships/tags" Target="../tags/tag245.xml"/><Relationship Id="rId50" Type="http://schemas.openxmlformats.org/officeDocument/2006/relationships/tags" Target="../tags/tag244.xml"/><Relationship Id="rId5" Type="http://schemas.openxmlformats.org/officeDocument/2006/relationships/tags" Target="../tags/tag199.xml"/><Relationship Id="rId49" Type="http://schemas.openxmlformats.org/officeDocument/2006/relationships/tags" Target="../tags/tag243.xml"/><Relationship Id="rId48" Type="http://schemas.openxmlformats.org/officeDocument/2006/relationships/tags" Target="../tags/tag242.xml"/><Relationship Id="rId47" Type="http://schemas.openxmlformats.org/officeDocument/2006/relationships/tags" Target="../tags/tag241.xml"/><Relationship Id="rId46" Type="http://schemas.openxmlformats.org/officeDocument/2006/relationships/tags" Target="../tags/tag240.xml"/><Relationship Id="rId45" Type="http://schemas.openxmlformats.org/officeDocument/2006/relationships/tags" Target="../tags/tag239.xml"/><Relationship Id="rId44" Type="http://schemas.openxmlformats.org/officeDocument/2006/relationships/tags" Target="../tags/tag238.xml"/><Relationship Id="rId43" Type="http://schemas.openxmlformats.org/officeDocument/2006/relationships/tags" Target="../tags/tag237.xml"/><Relationship Id="rId42" Type="http://schemas.openxmlformats.org/officeDocument/2006/relationships/tags" Target="../tags/tag236.xml"/><Relationship Id="rId41" Type="http://schemas.openxmlformats.org/officeDocument/2006/relationships/tags" Target="../tags/tag235.xml"/><Relationship Id="rId40" Type="http://schemas.openxmlformats.org/officeDocument/2006/relationships/tags" Target="../tags/tag234.xml"/><Relationship Id="rId4" Type="http://schemas.openxmlformats.org/officeDocument/2006/relationships/tags" Target="../tags/tag198.xml"/><Relationship Id="rId39" Type="http://schemas.openxmlformats.org/officeDocument/2006/relationships/tags" Target="../tags/tag233.xml"/><Relationship Id="rId38" Type="http://schemas.openxmlformats.org/officeDocument/2006/relationships/tags" Target="../tags/tag232.xml"/><Relationship Id="rId37" Type="http://schemas.openxmlformats.org/officeDocument/2006/relationships/tags" Target="../tags/tag231.xml"/><Relationship Id="rId36" Type="http://schemas.openxmlformats.org/officeDocument/2006/relationships/tags" Target="../tags/tag230.xml"/><Relationship Id="rId35" Type="http://schemas.openxmlformats.org/officeDocument/2006/relationships/tags" Target="../tags/tag229.xml"/><Relationship Id="rId34" Type="http://schemas.openxmlformats.org/officeDocument/2006/relationships/tags" Target="../tags/tag228.xml"/><Relationship Id="rId33" Type="http://schemas.openxmlformats.org/officeDocument/2006/relationships/tags" Target="../tags/tag227.xml"/><Relationship Id="rId32" Type="http://schemas.openxmlformats.org/officeDocument/2006/relationships/tags" Target="../tags/tag226.xml"/><Relationship Id="rId31" Type="http://schemas.openxmlformats.org/officeDocument/2006/relationships/tags" Target="../tags/tag225.xml"/><Relationship Id="rId30" Type="http://schemas.openxmlformats.org/officeDocument/2006/relationships/tags" Target="../tags/tag224.xml"/><Relationship Id="rId3" Type="http://schemas.openxmlformats.org/officeDocument/2006/relationships/tags" Target="../tags/tag197.xml"/><Relationship Id="rId29" Type="http://schemas.openxmlformats.org/officeDocument/2006/relationships/tags" Target="../tags/tag223.xml"/><Relationship Id="rId28" Type="http://schemas.openxmlformats.org/officeDocument/2006/relationships/tags" Target="../tags/tag222.xml"/><Relationship Id="rId27" Type="http://schemas.openxmlformats.org/officeDocument/2006/relationships/tags" Target="../tags/tag221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image" Target="../media/image12.jpeg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6.xml"/><Relationship Id="rId119" Type="http://schemas.openxmlformats.org/officeDocument/2006/relationships/image" Target="../media/image4.png"/><Relationship Id="rId118" Type="http://schemas.openxmlformats.org/officeDocument/2006/relationships/tags" Target="../tags/tag312.xml"/><Relationship Id="rId117" Type="http://schemas.openxmlformats.org/officeDocument/2006/relationships/tags" Target="../tags/tag311.xml"/><Relationship Id="rId116" Type="http://schemas.openxmlformats.org/officeDocument/2006/relationships/tags" Target="../tags/tag310.xml"/><Relationship Id="rId115" Type="http://schemas.openxmlformats.org/officeDocument/2006/relationships/tags" Target="../tags/tag309.xml"/><Relationship Id="rId114" Type="http://schemas.openxmlformats.org/officeDocument/2006/relationships/tags" Target="../tags/tag308.xml"/><Relationship Id="rId113" Type="http://schemas.openxmlformats.org/officeDocument/2006/relationships/tags" Target="../tags/tag307.xml"/><Relationship Id="rId112" Type="http://schemas.openxmlformats.org/officeDocument/2006/relationships/tags" Target="../tags/tag306.xml"/><Relationship Id="rId111" Type="http://schemas.openxmlformats.org/officeDocument/2006/relationships/tags" Target="../tags/tag305.xml"/><Relationship Id="rId110" Type="http://schemas.openxmlformats.org/officeDocument/2006/relationships/tags" Target="../tags/tag304.xml"/><Relationship Id="rId11" Type="http://schemas.openxmlformats.org/officeDocument/2006/relationships/tags" Target="../tags/tag205.xml"/><Relationship Id="rId109" Type="http://schemas.openxmlformats.org/officeDocument/2006/relationships/tags" Target="../tags/tag303.xml"/><Relationship Id="rId108" Type="http://schemas.openxmlformats.org/officeDocument/2006/relationships/tags" Target="../tags/tag302.xml"/><Relationship Id="rId107" Type="http://schemas.openxmlformats.org/officeDocument/2006/relationships/tags" Target="../tags/tag301.xml"/><Relationship Id="rId106" Type="http://schemas.openxmlformats.org/officeDocument/2006/relationships/tags" Target="../tags/tag300.xml"/><Relationship Id="rId105" Type="http://schemas.openxmlformats.org/officeDocument/2006/relationships/tags" Target="../tags/tag299.xml"/><Relationship Id="rId104" Type="http://schemas.openxmlformats.org/officeDocument/2006/relationships/tags" Target="../tags/tag298.xml"/><Relationship Id="rId103" Type="http://schemas.openxmlformats.org/officeDocument/2006/relationships/tags" Target="../tags/tag297.xml"/><Relationship Id="rId102" Type="http://schemas.openxmlformats.org/officeDocument/2006/relationships/tags" Target="../tags/tag296.xml"/><Relationship Id="rId101" Type="http://schemas.openxmlformats.org/officeDocument/2006/relationships/tags" Target="../tags/tag295.xml"/><Relationship Id="rId100" Type="http://schemas.openxmlformats.org/officeDocument/2006/relationships/tags" Target="../tags/tag294.xml"/><Relationship Id="rId10" Type="http://schemas.openxmlformats.org/officeDocument/2006/relationships/tags" Target="../tags/tag204.xml"/><Relationship Id="rId1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1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63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5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1.jpeg"/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6" Type="http://schemas.openxmlformats.org/officeDocument/2006/relationships/tags" Target="../tags/tag316.xml"/><Relationship Id="rId5" Type="http://schemas.openxmlformats.org/officeDocument/2006/relationships/image" Target="../media/image51.jpeg"/><Relationship Id="rId4" Type="http://schemas.openxmlformats.org/officeDocument/2006/relationships/image" Target="../media/image52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image" Target="../media/image12.jpeg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3.xml"/><Relationship Id="rId119" Type="http://schemas.openxmlformats.org/officeDocument/2006/relationships/image" Target="../media/image4.png"/><Relationship Id="rId118" Type="http://schemas.openxmlformats.org/officeDocument/2006/relationships/tags" Target="../tags/tag179.xml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5.png"/><Relationship Id="rId4" Type="http://schemas.openxmlformats.org/officeDocument/2006/relationships/image" Target="../media/image56.png"/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51.jpe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7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8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9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20.xml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2.xml"/><Relationship Id="rId5" Type="http://schemas.openxmlformats.org/officeDocument/2006/relationships/image" Target="../media/image4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tags" Target="../tags/tag321.xml"/></Relationships>
</file>

<file path=ppt/slides/_rels/slide64.xml.rels><?xml version="1.0" encoding="UTF-8" standalone="yes"?>
<Relationships xmlns="http://schemas.openxmlformats.org/package/2006/relationships"><Relationship Id="rId99" Type="http://schemas.openxmlformats.org/officeDocument/2006/relationships/tags" Target="../tags/tag419.xml"/><Relationship Id="rId98" Type="http://schemas.openxmlformats.org/officeDocument/2006/relationships/tags" Target="../tags/tag418.xml"/><Relationship Id="rId97" Type="http://schemas.openxmlformats.org/officeDocument/2006/relationships/tags" Target="../tags/tag417.xml"/><Relationship Id="rId96" Type="http://schemas.openxmlformats.org/officeDocument/2006/relationships/tags" Target="../tags/tag416.xml"/><Relationship Id="rId95" Type="http://schemas.openxmlformats.org/officeDocument/2006/relationships/tags" Target="../tags/tag415.xml"/><Relationship Id="rId94" Type="http://schemas.openxmlformats.org/officeDocument/2006/relationships/tags" Target="../tags/tag414.xml"/><Relationship Id="rId93" Type="http://schemas.openxmlformats.org/officeDocument/2006/relationships/tags" Target="../tags/tag413.xml"/><Relationship Id="rId92" Type="http://schemas.openxmlformats.org/officeDocument/2006/relationships/tags" Target="../tags/tag412.xml"/><Relationship Id="rId91" Type="http://schemas.openxmlformats.org/officeDocument/2006/relationships/tags" Target="../tags/tag411.xml"/><Relationship Id="rId90" Type="http://schemas.openxmlformats.org/officeDocument/2006/relationships/tags" Target="../tags/tag410.xml"/><Relationship Id="rId9" Type="http://schemas.openxmlformats.org/officeDocument/2006/relationships/tags" Target="../tags/tag329.xml"/><Relationship Id="rId89" Type="http://schemas.openxmlformats.org/officeDocument/2006/relationships/tags" Target="../tags/tag409.xml"/><Relationship Id="rId88" Type="http://schemas.openxmlformats.org/officeDocument/2006/relationships/tags" Target="../tags/tag408.xml"/><Relationship Id="rId87" Type="http://schemas.openxmlformats.org/officeDocument/2006/relationships/tags" Target="../tags/tag407.xml"/><Relationship Id="rId86" Type="http://schemas.openxmlformats.org/officeDocument/2006/relationships/tags" Target="../tags/tag406.xml"/><Relationship Id="rId85" Type="http://schemas.openxmlformats.org/officeDocument/2006/relationships/tags" Target="../tags/tag405.xml"/><Relationship Id="rId84" Type="http://schemas.openxmlformats.org/officeDocument/2006/relationships/tags" Target="../tags/tag404.xml"/><Relationship Id="rId83" Type="http://schemas.openxmlformats.org/officeDocument/2006/relationships/tags" Target="../tags/tag403.xml"/><Relationship Id="rId82" Type="http://schemas.openxmlformats.org/officeDocument/2006/relationships/tags" Target="../tags/tag402.xml"/><Relationship Id="rId81" Type="http://schemas.openxmlformats.org/officeDocument/2006/relationships/tags" Target="../tags/tag401.xml"/><Relationship Id="rId80" Type="http://schemas.openxmlformats.org/officeDocument/2006/relationships/tags" Target="../tags/tag400.xml"/><Relationship Id="rId8" Type="http://schemas.openxmlformats.org/officeDocument/2006/relationships/tags" Target="../tags/tag328.xml"/><Relationship Id="rId79" Type="http://schemas.openxmlformats.org/officeDocument/2006/relationships/tags" Target="../tags/tag399.xml"/><Relationship Id="rId78" Type="http://schemas.openxmlformats.org/officeDocument/2006/relationships/tags" Target="../tags/tag398.xml"/><Relationship Id="rId77" Type="http://schemas.openxmlformats.org/officeDocument/2006/relationships/tags" Target="../tags/tag397.xml"/><Relationship Id="rId76" Type="http://schemas.openxmlformats.org/officeDocument/2006/relationships/tags" Target="../tags/tag396.xml"/><Relationship Id="rId75" Type="http://schemas.openxmlformats.org/officeDocument/2006/relationships/tags" Target="../tags/tag395.xml"/><Relationship Id="rId74" Type="http://schemas.openxmlformats.org/officeDocument/2006/relationships/tags" Target="../tags/tag394.xml"/><Relationship Id="rId73" Type="http://schemas.openxmlformats.org/officeDocument/2006/relationships/tags" Target="../tags/tag393.xml"/><Relationship Id="rId72" Type="http://schemas.openxmlformats.org/officeDocument/2006/relationships/tags" Target="../tags/tag392.xml"/><Relationship Id="rId71" Type="http://schemas.openxmlformats.org/officeDocument/2006/relationships/tags" Target="../tags/tag391.xml"/><Relationship Id="rId70" Type="http://schemas.openxmlformats.org/officeDocument/2006/relationships/tags" Target="../tags/tag390.xml"/><Relationship Id="rId7" Type="http://schemas.openxmlformats.org/officeDocument/2006/relationships/tags" Target="../tags/tag327.xml"/><Relationship Id="rId69" Type="http://schemas.openxmlformats.org/officeDocument/2006/relationships/tags" Target="../tags/tag389.xml"/><Relationship Id="rId68" Type="http://schemas.openxmlformats.org/officeDocument/2006/relationships/tags" Target="../tags/tag388.xml"/><Relationship Id="rId67" Type="http://schemas.openxmlformats.org/officeDocument/2006/relationships/tags" Target="../tags/tag387.xml"/><Relationship Id="rId66" Type="http://schemas.openxmlformats.org/officeDocument/2006/relationships/tags" Target="../tags/tag386.xml"/><Relationship Id="rId65" Type="http://schemas.openxmlformats.org/officeDocument/2006/relationships/tags" Target="../tags/tag385.xml"/><Relationship Id="rId64" Type="http://schemas.openxmlformats.org/officeDocument/2006/relationships/tags" Target="../tags/tag384.xml"/><Relationship Id="rId63" Type="http://schemas.openxmlformats.org/officeDocument/2006/relationships/tags" Target="../tags/tag383.xml"/><Relationship Id="rId62" Type="http://schemas.openxmlformats.org/officeDocument/2006/relationships/tags" Target="../tags/tag382.xml"/><Relationship Id="rId61" Type="http://schemas.openxmlformats.org/officeDocument/2006/relationships/tags" Target="../tags/tag381.xml"/><Relationship Id="rId60" Type="http://schemas.openxmlformats.org/officeDocument/2006/relationships/tags" Target="../tags/tag380.xml"/><Relationship Id="rId6" Type="http://schemas.openxmlformats.org/officeDocument/2006/relationships/tags" Target="../tags/tag326.xml"/><Relationship Id="rId59" Type="http://schemas.openxmlformats.org/officeDocument/2006/relationships/tags" Target="../tags/tag379.xml"/><Relationship Id="rId58" Type="http://schemas.openxmlformats.org/officeDocument/2006/relationships/tags" Target="../tags/tag378.xml"/><Relationship Id="rId57" Type="http://schemas.openxmlformats.org/officeDocument/2006/relationships/tags" Target="../tags/tag377.xml"/><Relationship Id="rId56" Type="http://schemas.openxmlformats.org/officeDocument/2006/relationships/tags" Target="../tags/tag376.xml"/><Relationship Id="rId55" Type="http://schemas.openxmlformats.org/officeDocument/2006/relationships/tags" Target="../tags/tag375.xml"/><Relationship Id="rId54" Type="http://schemas.openxmlformats.org/officeDocument/2006/relationships/tags" Target="../tags/tag374.xml"/><Relationship Id="rId53" Type="http://schemas.openxmlformats.org/officeDocument/2006/relationships/tags" Target="../tags/tag373.xml"/><Relationship Id="rId52" Type="http://schemas.openxmlformats.org/officeDocument/2006/relationships/tags" Target="../tags/tag372.xml"/><Relationship Id="rId51" Type="http://schemas.openxmlformats.org/officeDocument/2006/relationships/tags" Target="../tags/tag371.xml"/><Relationship Id="rId50" Type="http://schemas.openxmlformats.org/officeDocument/2006/relationships/tags" Target="../tags/tag370.xml"/><Relationship Id="rId5" Type="http://schemas.openxmlformats.org/officeDocument/2006/relationships/tags" Target="../tags/tag325.xml"/><Relationship Id="rId49" Type="http://schemas.openxmlformats.org/officeDocument/2006/relationships/tags" Target="../tags/tag369.xml"/><Relationship Id="rId48" Type="http://schemas.openxmlformats.org/officeDocument/2006/relationships/tags" Target="../tags/tag368.xml"/><Relationship Id="rId47" Type="http://schemas.openxmlformats.org/officeDocument/2006/relationships/tags" Target="../tags/tag367.xml"/><Relationship Id="rId46" Type="http://schemas.openxmlformats.org/officeDocument/2006/relationships/tags" Target="../tags/tag366.xml"/><Relationship Id="rId45" Type="http://schemas.openxmlformats.org/officeDocument/2006/relationships/tags" Target="../tags/tag365.xml"/><Relationship Id="rId44" Type="http://schemas.openxmlformats.org/officeDocument/2006/relationships/tags" Target="../tags/tag364.xml"/><Relationship Id="rId43" Type="http://schemas.openxmlformats.org/officeDocument/2006/relationships/tags" Target="../tags/tag363.xml"/><Relationship Id="rId42" Type="http://schemas.openxmlformats.org/officeDocument/2006/relationships/tags" Target="../tags/tag362.xml"/><Relationship Id="rId41" Type="http://schemas.openxmlformats.org/officeDocument/2006/relationships/tags" Target="../tags/tag361.xml"/><Relationship Id="rId40" Type="http://schemas.openxmlformats.org/officeDocument/2006/relationships/tags" Target="../tags/tag360.xml"/><Relationship Id="rId4" Type="http://schemas.openxmlformats.org/officeDocument/2006/relationships/tags" Target="../tags/tag324.xml"/><Relationship Id="rId39" Type="http://schemas.openxmlformats.org/officeDocument/2006/relationships/tags" Target="../tags/tag359.xml"/><Relationship Id="rId38" Type="http://schemas.openxmlformats.org/officeDocument/2006/relationships/tags" Target="../tags/tag358.xml"/><Relationship Id="rId37" Type="http://schemas.openxmlformats.org/officeDocument/2006/relationships/tags" Target="../tags/tag357.xml"/><Relationship Id="rId36" Type="http://schemas.openxmlformats.org/officeDocument/2006/relationships/tags" Target="../tags/tag356.xml"/><Relationship Id="rId35" Type="http://schemas.openxmlformats.org/officeDocument/2006/relationships/tags" Target="../tags/tag355.xml"/><Relationship Id="rId34" Type="http://schemas.openxmlformats.org/officeDocument/2006/relationships/tags" Target="../tags/tag354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3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image" Target="../media/image12.jpeg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32.xml"/><Relationship Id="rId119" Type="http://schemas.openxmlformats.org/officeDocument/2006/relationships/image" Target="../media/image4.png"/><Relationship Id="rId118" Type="http://schemas.openxmlformats.org/officeDocument/2006/relationships/tags" Target="../tags/tag438.xml"/><Relationship Id="rId117" Type="http://schemas.openxmlformats.org/officeDocument/2006/relationships/tags" Target="../tags/tag437.xml"/><Relationship Id="rId116" Type="http://schemas.openxmlformats.org/officeDocument/2006/relationships/tags" Target="../tags/tag436.xml"/><Relationship Id="rId115" Type="http://schemas.openxmlformats.org/officeDocument/2006/relationships/tags" Target="../tags/tag435.xml"/><Relationship Id="rId114" Type="http://schemas.openxmlformats.org/officeDocument/2006/relationships/tags" Target="../tags/tag434.xml"/><Relationship Id="rId113" Type="http://schemas.openxmlformats.org/officeDocument/2006/relationships/tags" Target="../tags/tag433.xml"/><Relationship Id="rId112" Type="http://schemas.openxmlformats.org/officeDocument/2006/relationships/tags" Target="../tags/tag432.xml"/><Relationship Id="rId111" Type="http://schemas.openxmlformats.org/officeDocument/2006/relationships/tags" Target="../tags/tag431.xml"/><Relationship Id="rId110" Type="http://schemas.openxmlformats.org/officeDocument/2006/relationships/tags" Target="../tags/tag430.xml"/><Relationship Id="rId11" Type="http://schemas.openxmlformats.org/officeDocument/2006/relationships/tags" Target="../tags/tag331.xml"/><Relationship Id="rId109" Type="http://schemas.openxmlformats.org/officeDocument/2006/relationships/tags" Target="../tags/tag429.xml"/><Relationship Id="rId108" Type="http://schemas.openxmlformats.org/officeDocument/2006/relationships/tags" Target="../tags/tag428.xml"/><Relationship Id="rId107" Type="http://schemas.openxmlformats.org/officeDocument/2006/relationships/tags" Target="../tags/tag427.xml"/><Relationship Id="rId106" Type="http://schemas.openxmlformats.org/officeDocument/2006/relationships/tags" Target="../tags/tag426.xml"/><Relationship Id="rId105" Type="http://schemas.openxmlformats.org/officeDocument/2006/relationships/tags" Target="../tags/tag425.xml"/><Relationship Id="rId104" Type="http://schemas.openxmlformats.org/officeDocument/2006/relationships/tags" Target="../tags/tag424.xml"/><Relationship Id="rId103" Type="http://schemas.openxmlformats.org/officeDocument/2006/relationships/tags" Target="../tags/tag423.xml"/><Relationship Id="rId102" Type="http://schemas.openxmlformats.org/officeDocument/2006/relationships/tags" Target="../tags/tag422.xml"/><Relationship Id="rId101" Type="http://schemas.openxmlformats.org/officeDocument/2006/relationships/tags" Target="../tags/tag421.xml"/><Relationship Id="rId100" Type="http://schemas.openxmlformats.org/officeDocument/2006/relationships/tags" Target="../tags/tag420.xml"/><Relationship Id="rId10" Type="http://schemas.openxmlformats.org/officeDocument/2006/relationships/tags" Target="../tags/tag330.xml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audio" Target="../media/audio1.wav"/><Relationship Id="rId7" Type="http://schemas.openxmlformats.org/officeDocument/2006/relationships/image" Target="../media/image19.png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tags" Target="../tags/tag441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audio" Target="../media/audio1.wav"/><Relationship Id="rId7" Type="http://schemas.openxmlformats.org/officeDocument/2006/relationships/image" Target="../media/image19.png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audio" Target="../media/audio1.wav"/><Relationship Id="rId7" Type="http://schemas.openxmlformats.org/officeDocument/2006/relationships/image" Target="../media/image19.png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mei"/>
          <p:cNvGrpSpPr/>
          <p:nvPr/>
        </p:nvGrpSpPr>
        <p:grpSpPr>
          <a:xfrm>
            <a:off x="687514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4" name="圆角矩形 3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001" y="1886"/>
              <a:ext cx="3853" cy="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hónɡ ɡuàn rú chónɡ</a:t>
              </a:r>
              <a:endParaRPr lang="en-US" sz="1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红冠蠕虫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8" name="mei"/>
          <p:cNvGrpSpPr/>
          <p:nvPr/>
        </p:nvGrpSpPr>
        <p:grpSpPr>
          <a:xfrm>
            <a:off x="4841240" y="1570990"/>
            <a:ext cx="1947545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9" name="圆角矩形 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bèi ké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贝壳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196580" y="225425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" name="mei"/>
          <p:cNvGrpSpPr/>
          <p:nvPr/>
        </p:nvGrpSpPr>
        <p:grpSpPr>
          <a:xfrm>
            <a:off x="4822190" y="1570990"/>
            <a:ext cx="1947545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9" name="圆角矩形 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bèi ké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贝壳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6129655" y="21983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6.png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5.pn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1(1).png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fontAlgn="auto" hangingPunct="0">
                <a:buClrTx/>
                <a:buSzTx/>
                <a:buFontTx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yànɡ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pǐn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样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品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n.sample,specimen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725" y="5401945"/>
            <a:ext cx="6753225" cy="720090"/>
            <a:chOff x="-43" y="9126"/>
            <a:chExt cx="10635" cy="1134"/>
          </a:xfrm>
        </p:grpSpPr>
        <p:sp>
          <p:nvSpPr>
            <p:cNvPr id="3" name="圆角矩形 2"/>
            <p:cNvSpPr/>
            <p:nvPr/>
          </p:nvSpPr>
          <p:spPr>
            <a:xfrm>
              <a:off x="-43" y="9126"/>
              <a:ext cx="1063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" y="9282"/>
              <a:ext cx="1046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摆在柜台的手机是样品，不是用来卖的。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(1).png1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.pn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6.png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5.png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3.png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cì</a:t>
              </a:r>
              <a:endParaRPr sz="6000" dirty="0"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刺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irritate,to stimulate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511175" y="5392420"/>
            <a:ext cx="8061325" cy="720090"/>
            <a:chOff x="-572" y="9126"/>
            <a:chExt cx="1038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38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蜜蜂会用自己的尖刺刺向自己的敌人。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.pn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3.pn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(1).png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6.pn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39433"/>
            <a:ext cx="1440000" cy="1078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30355584.jpg微信图片_20221003035558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3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qì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wèi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气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味</a:t>
              </a:r>
              <a:endParaRPr lang="zh-CN" altLang="en-US" sz="6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n.smell,scent,odor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这个人经常不洗澡所以气味很难闻。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3.png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30355584.jpg微信图片_20221003035558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.pn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(1).png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huǎnɡ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rán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dà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wù</a:t>
              </a:r>
              <a:endParaRPr lang="en-US" altLang="zh-CN"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恍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然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大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悟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realize all of a sudden,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to suddenly see the light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714490" cy="1052195"/>
            <a:chOff x="196" y="9126"/>
            <a:chExt cx="12097" cy="1657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你会发现新鲜的点子，让你恍然大悟。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30355584.jpg微信图片_20221003035558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4.pn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3.pn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5.png5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428"/>
              <a:ext cx="8640" cy="34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jìn’ér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进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而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conj.and then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1053465"/>
            <a:chOff x="196" y="9126"/>
            <a:chExt cx="9035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认真学习词法，才能全面学好语法。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4.pn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5.pn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30355584.jpg微信图片_20221003035558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567"/>
            <a:ext cx="1440000" cy="1078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4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fēn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liè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分裂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split,to divide,to break up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18922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细胞分裂，组织才能生长。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5.png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6.pn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567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4.pn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30355584.jpg微信图片_20221003035558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(1).png1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4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shèn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tòu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渗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透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permeate,to seep,to soak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150" y="5405755"/>
            <a:ext cx="62109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敌人的势力渗透到了我们的防线。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6860" y="138430"/>
            <a:ext cx="2578735" cy="3194050"/>
            <a:chOff x="32" y="2028"/>
            <a:chExt cx="406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" y="4245"/>
              <a:ext cx="406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lnSpc>
                  <a:spcPct val="100000"/>
                </a:lnSpc>
                <a:defRPr sz="1800"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样 品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lvl="0" algn="ctr" fontAlgn="auto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n.sample,specimen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937260"/>
            <a:ext cx="2940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buClrTx/>
              <a:buSzTx/>
              <a:buFontTx/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yànɡ pǐn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auto" hangingPunct="0">
                <a:lnSpc>
                  <a:spcPct val="100000"/>
                </a:lnSpc>
                <a:buNone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气 味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n.smell,scent,odor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  <a:defRPr sz="1800"/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 wèi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lnSpc>
                  <a:spcPct val="100000"/>
                </a:lnSpc>
                <a:buClrTx/>
                <a:buSzTx/>
                <a:buFontTx/>
                <a:defRPr sz="1800"/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刺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 fontAlgn="auto">
                <a:lnSpc>
                  <a:spcPct val="100000"/>
                </a:lnSpc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irritate,to stimulate</a:t>
              </a: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937260"/>
            <a:ext cx="21951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cì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3510" y="3610610"/>
            <a:ext cx="2538095" cy="3429635"/>
            <a:chOff x="9080" y="2028"/>
            <a:chExt cx="3997" cy="5401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080" y="4280"/>
              <a:ext cx="3997" cy="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恍然大悟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realize all of a sudden,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to suddenly see the light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huǎnɡ rán dà wù</a:t>
            </a:r>
            <a:endParaRPr lang="en-US" altLang="zh-CN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1"/>
            <a:endParaRPr lang="en-US" altLang="zh-CN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进 而</a:t>
              </a:r>
              <a:endParaRPr lang="zh-CN" altLang="en-US" sz="4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conj.and then </a:t>
              </a:r>
              <a:endParaRPr lang="en-US" altLang="zh-CN" sz="4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681730" y="4339590"/>
            <a:ext cx="2229485" cy="43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jìn’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ér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分裂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split,to divide,to break up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43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 liè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渗透</a:t>
              </a:r>
              <a:endParaRPr lang="zh-CN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permeate,to seep,to soak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43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shèn tòu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恍然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7378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恍然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恍然大悟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2278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待他们恍然醒悟，要向销售方索赔时，却发现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那里已是人去楼空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.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7825"/>
            <a:ext cx="80981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当他开动汽车时，女儿才恍然大悟，哭着喊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爸爸，你又要走了！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裂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887470"/>
            <a:ext cx="7907020" cy="10763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裂开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裂缝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裂纹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身败名裂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心胆俱裂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四分五裂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山崩地裂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780542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三爷想得头都快裂开了，还是拿不定主意。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12485"/>
            <a:ext cx="74587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这个雕像已经四分五裂，无法辨认它原来的样子了。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22059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渗透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透气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透光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透亮儿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透露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透彻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吃透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看透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摸透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恨透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透顶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湿透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218180"/>
            <a:ext cx="762889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阳光可以杀灭细菌，因此常开窗透气，可以将室内空气中的细菌数量限制在较低水平。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32275"/>
            <a:ext cx="763206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这是一种多年生的常绿树木，高大雄伟，枝繁叶茂，叶片细长，向下垂拄，密不透光。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进而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连词—用在后一小句，表示在已有的基础上进一步。用于书面。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680210"/>
            <a:ext cx="9173210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人是在改造环境的实践中认识环境并接受环境的影响，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进而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改造自己的。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9173845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9174480" cy="176657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455295" y="4924425"/>
            <a:ext cx="917384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科学家取出从深海带回的样品，一股带有刺鼻臭蛋气味的硫化氢气体立即冲了出来，科学家恍然大悟，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进而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提出了这样的假说——当海水从地壳分裂而成的裂缝渗透到地下时，在高温和高压的作用下，水里所含的硫酸盐转化成了硫化氢，某些细菌借硫化氢代谢变化，吸收温泉的热量得以繁殖。</a:t>
            </a:r>
            <a:endParaRPr lang="zh-CN" altLang="en-US" sz="2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pic>
        <p:nvPicPr>
          <p:cNvPr id="8" name="图片 7" descr="D:\Desktop\微信图片_20221003042827.jpg微信图片_202210030428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9290" y="532766"/>
            <a:ext cx="1607820" cy="1072515"/>
          </a:xfrm>
          <a:prstGeom prst="rect">
            <a:avLst/>
          </a:prstGeom>
        </p:spPr>
      </p:pic>
      <p:pic>
        <p:nvPicPr>
          <p:cNvPr id="10" name="图片 9" descr="D:\Desktop\7(1).png7(1)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7841298" y="2778125"/>
            <a:ext cx="1338580" cy="2185670"/>
          </a:xfrm>
          <a:prstGeom prst="rect">
            <a:avLst/>
          </a:prstGeom>
        </p:spPr>
      </p:pic>
      <p:pic>
        <p:nvPicPr>
          <p:cNvPr id="11" name="图片 10" descr="D:\Desktop\8(1).png8(1)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4562793" y="5605780"/>
            <a:ext cx="1409700" cy="11042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293745"/>
            <a:ext cx="9271000" cy="1124585"/>
            <a:chOff x="518" y="3005"/>
            <a:chExt cx="14600" cy="1771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3005"/>
              <a:ext cx="14600" cy="1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想象是维持儿童心理健康的重要手段。想象有减轻心理压力，维持心理平衡，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进而</a:t>
              </a:r>
              <a:r>
                <a:rPr lang="zh-CN" altLang="en-US" sz="28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促进心理健康的作用。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2234565"/>
            <a:ext cx="810768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lnSpc>
                <a:spcPct val="120000"/>
              </a:lnSpc>
              <a:buSzPct val="100000"/>
              <a:buNone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新的教学方法要先在个别班级进行实验，之后在全校推广。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21342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41382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进而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4344035"/>
            <a:ext cx="902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要先把原著表达的思想弄清楚，在此基础上，很好地去理解原著。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6990" y="2894965"/>
            <a:ext cx="810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新的教学方法要先在个别班级进行实验，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进而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在全校推广。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929505"/>
            <a:ext cx="6888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要先把原著表达的思想弄清楚，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进而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去理解原著。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62045" y="2493010"/>
            <a:ext cx="889063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14400">
              <a:lnSpc>
                <a:spcPct val="12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据说，著名画家齐白石画虾数十年，到了七十岁赶上了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  <a:p>
            <a:pPr indent="0" algn="l" defTabSz="914400">
              <a:lnSpc>
                <a:spcPct val="12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古人的水平，后来继续努力，超越了古人。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进而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6" name="!!1"/>
          <p:cNvSpPr/>
          <p:nvPr/>
        </p:nvSpPr>
        <p:spPr>
          <a:xfrm>
            <a:off x="165735" y="2493010"/>
            <a:ext cx="3006090" cy="225806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00145" y="3773805"/>
            <a:ext cx="885317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14400">
              <a:lnSpc>
                <a:spcPct val="12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据说，著名画家齐白石画虾数十年，到了七十岁赶上了</a:t>
            </a:r>
            <a:endParaRPr lang="zh-CN" altLang="en-US" sz="24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  <a:p>
            <a:pPr indent="0" algn="l" defTabSz="914400">
              <a:lnSpc>
                <a:spcPct val="120000"/>
              </a:lnSpc>
              <a:buSzPct val="100000"/>
              <a:buNone/>
              <a:defRPr sz="32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古人的水平，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进而</a:t>
            </a:r>
            <a:r>
              <a:rPr lang="zh-CN" altLang="en-US" sz="2400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继续努力，超越了古人。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“有机体” 被定义为“有生命的个体”。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我最热爱的运动是潜水。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很多鱼类都在特定的季节回流进行繁殖。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他没有充分发挥其才能的场所 </a:t>
            </a:r>
            <a:r>
              <a:rPr 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155" y="2840990"/>
            <a:ext cx="253111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dìnɡ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定义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n.definition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43910" y="284099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qián shuǐ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潜水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go under water,to dive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78830" y="2840990"/>
            <a:ext cx="2823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 zhí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繁殖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breed, to reproduce, to procreate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39200" y="284099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chǎnɡ suǒ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场所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n.place,venue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这个人真古怪，在这里坐了半天了。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海浪退去</a:t>
            </a:r>
            <a:r>
              <a:rPr 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，</a:t>
            </a: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贝壳点缀了沙滩。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他今天竟大发脾气，她感觉很诧异。</a:t>
            </a:r>
            <a:endParaRPr lang="zh-CN" alt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ɡǔ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ɡuài</a:t>
            </a:r>
            <a:endParaRPr sz="4400" dirty="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古怪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adj.strange,odd,bizarre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bèi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ké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贝壳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n.shell,conch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chà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诧异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surprised, amazed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6090" y="138430"/>
            <a:ext cx="2239645" cy="3194050"/>
            <a:chOff x="330" y="2028"/>
            <a:chExt cx="3527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66" y="4108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定义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n.definition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739140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dìnɡ 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0" y="3948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繁殖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breed, to reproduce, to procreate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73914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 zhí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3962"/>
              <a:ext cx="3794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潜水</a:t>
              </a:r>
              <a:endParaRPr lang="zh-CN" altLang="en-US" sz="40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go under water,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dive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45685" y="739140"/>
            <a:ext cx="25711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 shuǐ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场所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n.place,venue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chǎnɡ suǒ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古怪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adj.strange,odd,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bizarre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ɡǔ ɡu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贝壳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n.shell,conch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bèi ké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诧异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surprised, amazed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42912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 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784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潜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653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679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679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319655"/>
            <a:ext cx="8296275" cy="1014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潜水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潜水艇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潜力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潜伏期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潜移默化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潜在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潜逃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潜行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572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597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597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3248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中老年人应避免短跑、冲刺、举重等有潜在危险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的无氧运动。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491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465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516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27525"/>
            <a:ext cx="80981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同样的信息被无数次重复，就会潜移默化地影响到人们的思想。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得以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动词—“借以达到，借此可以；能够”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746885"/>
            <a:ext cx="917321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在高温和高压的作用下，水里所含的硫酸盐转化成了硫化氢，某些细菌借硫化氢代谢变化，吸收温泉的热量</a:t>
            </a:r>
            <a:r>
              <a:rPr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得以</a:t>
            </a: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繁殖。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9173845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9174480" cy="1036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455295" y="5076825"/>
            <a:ext cx="9173845" cy="53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幸亏列车上有位经验丰富的医生，使他</a:t>
            </a:r>
            <a:r>
              <a:rPr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得以</a:t>
            </a: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清醒过来。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pic>
        <p:nvPicPr>
          <p:cNvPr id="10" name="图片 9" descr="D:\Desktop\6(1).png6(1)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7740968" y="2778125"/>
            <a:ext cx="1539240" cy="2185670"/>
          </a:xfrm>
          <a:prstGeom prst="rect">
            <a:avLst/>
          </a:prstGeom>
        </p:spPr>
      </p:pic>
      <p:pic>
        <p:nvPicPr>
          <p:cNvPr id="11" name="图片 10" descr="D:\Desktop\10(1).png10(1)"/>
          <p:cNvPicPr>
            <a:picLocks noChangeAspect="1"/>
          </p:cNvPicPr>
          <p:nvPr/>
        </p:nvPicPr>
        <p:blipFill>
          <a:blip r:embed="rId3">
            <a:alphaModFix amt="37000"/>
          </a:blip>
          <a:srcRect/>
          <a:stretch>
            <a:fillRect/>
          </a:stretch>
        </p:blipFill>
        <p:spPr>
          <a:xfrm>
            <a:off x="3702368" y="5280660"/>
            <a:ext cx="1412240" cy="123507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352165"/>
            <a:ext cx="9271000" cy="1037590"/>
            <a:chOff x="518" y="3097"/>
            <a:chExt cx="14600" cy="1634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3110"/>
              <a:ext cx="14600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警察用最简单易懂的语言，把自首和逃跑的两种结果分析给他听，使他明白，只有自首，才是他和家人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得以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解脱的唯一途径。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奇妙的深海生物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进而、得以、偏偏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201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历来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从来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201" y="3251200"/>
            <a:ext cx="8298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场所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字中的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提土旁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及带有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提土旁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的汉字常表达的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35526" y="4408496"/>
            <a:ext cx="269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有条不紊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201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P192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201" y="406400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之所以、质疑、潜水、场所、恍然大悟、分裂、渗透、迈、阵容、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4421" y="3669991"/>
            <a:ext cx="640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得以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9024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zh-CN" altLang="en-US" sz="24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长寿的一生使他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得以</a:t>
            </a:r>
            <a:r>
              <a:rPr lang="zh-CN" altLang="en-US" sz="24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见证中国历史上的伟大年代。</a:t>
            </a:r>
            <a:endParaRPr lang="zh-CN" altLang="en-US" sz="24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72078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长寿的一生使他有机会见证中国历史上的伟大年代。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29565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080510"/>
            <a:ext cx="8429625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大机器代替了手工工场，科学技术在生产上才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得以</a:t>
            </a:r>
            <a:r>
              <a:rPr lang="zh-CN" altLang="en-US" sz="24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广泛运用。</a:t>
            </a:r>
            <a:endParaRPr lang="zh-CN" altLang="en-US" sz="24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576955"/>
            <a:ext cx="81241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大机器代替了手工工场，科学技术在生产上才能广泛运用。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20" y="5001260"/>
            <a:ext cx="11222355" cy="169926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0" name="图片 29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49885" y="4818380"/>
            <a:ext cx="1628140" cy="162814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02360" y="5866130"/>
            <a:ext cx="111220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这个联欢会，希望孩子们能唱的唱，能跳的跳，能写的写，能画的画，就是要让所有孩子的特长都</a:t>
            </a:r>
            <a:r>
              <a:rPr lang="zh-CN" altLang="en-US" sz="24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得以</a:t>
            </a:r>
            <a:r>
              <a:rPr lang="zh-CN" altLang="en-US" sz="24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发挥出来。</a:t>
            </a:r>
            <a:endParaRPr lang="zh-CN" altLang="en-US" sz="2400" b="1" u="sng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074285"/>
            <a:ext cx="109778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这个联欢会，希望孩子们能唱的唱，能跳的跳，能写的写，能画的画，就是要让所有孩子的特长都能发挥出来。    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据悉台风已经进入到福建地区了。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这个人睡觉鼾声很大，让人无法忍受。</a:t>
            </a:r>
            <a:endParaRPr sz="2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3968" y="2560251"/>
            <a:ext cx="2837180" cy="1994765"/>
            <a:chOff x="7703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03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jù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xī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据悉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v.it is reported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rěn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shòu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忍受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bear,to stand,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endure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97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超越自己才是最大的挑战。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中国人习惯讲摄氏度。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chāo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超越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surpass,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exceed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shè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shì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摄氏度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m. degree centigrade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因为粗心，他丧失了这次上学的机会。</a:t>
            </a:r>
            <a:endParaRPr sz="2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父母讲的很有道理，可他偏偏不听。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sànɡ</a:t>
              </a:r>
              <a:r>
                <a:rPr 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shī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丧失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lose,to forfeit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300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piān</a:t>
              </a:r>
              <a:r>
                <a:rPr 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piān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偏偏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adv.only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事情的真相往往出乎我们的意料。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zhēn</a:t>
              </a:r>
              <a:r>
                <a:rPr 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xiànɡ</a:t>
              </a:r>
              <a:endPara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真相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n.fact,truth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据悉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v.it is reported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  <a:buNone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97660" y="9010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jù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343" y="189161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超越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surpass,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exceed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chāo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yuè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26965" y="127635"/>
            <a:ext cx="2409190" cy="3194050"/>
            <a:chOff x="9173" y="2028"/>
            <a:chExt cx="37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73" y="4262"/>
              <a:ext cx="3794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忍受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bear,to stand,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endure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01870" y="901065"/>
            <a:ext cx="25711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rěn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shòu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1600" y="3610610"/>
            <a:ext cx="2601595" cy="3194050"/>
            <a:chOff x="9014" y="2028"/>
            <a:chExt cx="4097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014" y="4280"/>
              <a:ext cx="4097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摄氏度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degree centigrade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shè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shì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dù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丧失</a:t>
              </a:r>
              <a:endParaRPr lang="zh-CN" altLang="en-US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lose,to forfeit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sànɡ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偏偏</a:t>
              </a:r>
              <a:r>
                <a:rPr lang="en-US" altLang="zh-CN" sz="54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adv.only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piān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piān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真相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n.fact,truth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17710" y="4364355"/>
            <a:ext cx="2677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zhēn xiànɡ</a:t>
            </a:r>
            <a:endParaRPr sz="36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12.png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71195" y="1046798"/>
            <a:ext cx="2261870" cy="22713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500829" cy="2370526"/>
            <a:chOff x="8166" y="3144"/>
            <a:chExt cx="4989" cy="263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989" cy="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偏偏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defTabSz="914400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副词——表示主观上故意跟客观要求或客观情况相反， 常与“要”“不”合用</a:t>
              </a:r>
              <a:endParaRPr sz="2000" dirty="0"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929890"/>
            <a:ext cx="9455785" cy="1078230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45"/>
              <a:ext cx="14557" cy="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那里太危险了，大家都劝他不要去，他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偏偏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要去。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 descr="D:\Desktop\11(1).png11(1)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7866381" y="4895215"/>
            <a:ext cx="1069340" cy="1205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28930" y="4555948"/>
            <a:ext cx="9455785" cy="1137719"/>
            <a:chOff x="762" y="3445"/>
            <a:chExt cx="14891" cy="1377"/>
          </a:xfrm>
        </p:grpSpPr>
        <p:sp>
          <p:nvSpPr>
            <p:cNvPr id="10" name="圆角矩形 9"/>
            <p:cNvSpPr/>
            <p:nvPr/>
          </p:nvSpPr>
          <p:spPr>
            <a:xfrm>
              <a:off x="762" y="3445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62" y="3461"/>
              <a:ext cx="14557" cy="1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我爱做的事，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偏偏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不让我做；我不爱做的事，倒非做不可，真让人生气！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13.png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66433" y="1046798"/>
            <a:ext cx="2271395" cy="22713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478761" y="3193415"/>
            <a:ext cx="2396565" cy="1754746"/>
            <a:chOff x="8166" y="3144"/>
            <a:chExt cx="4781" cy="195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66" y="3283"/>
              <a:ext cx="4781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偏偏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副词——表示事实与某种愿望、要求、常理正好相反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328930" y="2708910"/>
            <a:ext cx="9180000" cy="14400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7"/>
          <p:cNvSpPr txBox="1"/>
          <p:nvPr/>
        </p:nvSpPr>
        <p:spPr>
          <a:xfrm>
            <a:off x="328930" y="2867025"/>
            <a:ext cx="9243695" cy="11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30年前我们班那个最不爱说话、最不起眼儿的女生，今天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偏偏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最成功。</a:t>
            </a:r>
            <a:endParaRPr lang="zh-CN" altLang="en-US" sz="28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3" name="图片 2" descr="D:\Desktop\14(1).png14(1)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7815581" y="4891088"/>
            <a:ext cx="1200150" cy="120459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20675" y="4655820"/>
            <a:ext cx="9180000" cy="14400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7"/>
          <p:cNvSpPr txBox="1"/>
          <p:nvPr/>
        </p:nvSpPr>
        <p:spPr>
          <a:xfrm>
            <a:off x="328930" y="4548505"/>
            <a:ext cx="9243695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高于40℃，大部分植物和动物就无法成活；高于65℃，多数细菌会丧失生命，可是，为什么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偏偏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这种细菌能够存活下来？其中的奥秘到底是什么呢？</a:t>
            </a:r>
            <a:endParaRPr lang="zh-CN" altLang="en-US" sz="2800" b="1" noProof="0" dirty="0">
              <a:ln>
                <a:noFill/>
              </a:ln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“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偏偏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027555"/>
            <a:ext cx="873061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他从小就喜欢画画儿，也有绘画的天赋，没想到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zh-CN" sz="32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32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200" b="1" u="sng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3825240"/>
            <a:ext cx="791654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去南方旅游的火车票也卖了，旅馆也订了，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635625"/>
            <a:ext cx="105841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跟他说好有急事要联系，可他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2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3625" y="2476500"/>
            <a:ext cx="5474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他的父母偏偏不让他走这条路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0" y="4294505"/>
            <a:ext cx="5881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可偏偏公司有急事需要我们加班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37960" y="5636260"/>
            <a:ext cx="46602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的手机偏偏这时候没电了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气味：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进而：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场所：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诧异：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维持：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认定：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2172150.jpg微信图片_2022100217215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73025"/>
            <a:ext cx="12261215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743481" cy="2916646"/>
            <a:chOff x="1893" y="4058"/>
            <a:chExt cx="1849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493" cy="4593"/>
              <a:chOff x="-96" y="3669"/>
              <a:chExt cx="22998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2998" cy="2978"/>
                <a:chOff x="3051" y="4493"/>
                <a:chExt cx="22998" cy="297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193" y="6629"/>
                  <a:ext cx="20856" cy="842"/>
                  <a:chOff x="7327" y="6629"/>
                  <a:chExt cx="20856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27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19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21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deep sea without sunshine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19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无阳光的深海世界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疑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质疑、怀疑、多疑、生疑、无疑、猜疑、疑惑、疑心、疑点、疑难、半信半疑</a:t>
                      </a:r>
                      <a:endParaRPr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地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地壳、地方、地图、地点、地球、地址、地理、地区、地震、当地、陆地、土地、耕地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裂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裂缝、裂开、裂口、裂片、分裂、干裂、四分五裂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探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探究、探求、探路、探索、探明、探讨、探险、探听、试探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19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每次吃饭前都要洗手，以免细菌残留。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我们喝的水都是经过过滤的。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1994765"/>
            <a:chOff x="7572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xì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jūn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细菌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bacterium, germ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1994765"/>
            <a:chOff x="7800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ɡuò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lǜ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v.to filter,to filtrate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这东西的来源不明，你不能把它放这儿。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这些图片是假的，是后期人为合成的。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1994765"/>
            <a:chOff x="769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lái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yuán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来源</a:t>
              </a:r>
              <a:endParaRPr lang="zh-CN" altLang="en-US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n.source,origin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8616" y="2535979"/>
            <a:ext cx="2837180" cy="2183544"/>
            <a:chOff x="7800" y="2893"/>
            <a:chExt cx="5660" cy="242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00" y="2893"/>
              <a:ext cx="5660" cy="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hé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chénɡ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合成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compose,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compound,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synthesize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1949年中国人民解放军解放了全中国。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抬头看，向前迈进！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jiě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fànɡ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解放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liberate,to emancipate,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free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8407" y="2560251"/>
            <a:ext cx="2837180" cy="2004653"/>
            <a:chOff x="7777" y="2920"/>
            <a:chExt cx="5660" cy="2230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77" y="2994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walk,to step,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stride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未知的世界值得我们探索。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8772" y="2559463"/>
            <a:ext cx="283718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tàn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suǒ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探索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explore,to seek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细菌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bacterium, germ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  <a:buNone/>
            </a:pPr>
            <a:r>
              <a:rPr lang="zh-CN" altLang="zh-CN" sz="4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 jūn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来源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n.source,origin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lái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yuán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过滤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filter,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filtrate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9515" y="894715"/>
            <a:ext cx="21951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ɡuò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lǜ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0670" y="3610610"/>
            <a:ext cx="2242820" cy="3397885"/>
            <a:chOff x="9296" y="2028"/>
            <a:chExt cx="3532" cy="5351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96" y="3988"/>
              <a:ext cx="3532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合成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compose,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compound,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synthesize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08686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hé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chénɡ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57425" cy="3194050"/>
            <a:chOff x="4718" y="1909"/>
            <a:chExt cx="355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62" y="4005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解放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liberate,to emancipate,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free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jiě</a:t>
            </a:r>
            <a:r>
              <a:rPr 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fànɡ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迈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walk,to step,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stride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086860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mài</a:t>
            </a:r>
            <a:endParaRPr lang="zh-CN" altLang="zh-CN" sz="4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12655" y="3646170"/>
            <a:ext cx="2229485" cy="3455670"/>
            <a:chOff x="4672" y="1909"/>
            <a:chExt cx="3511" cy="5442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672" y="4105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探索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explore,to seek</a:t>
              </a:r>
              <a:endParaRPr lang="en-US" altLang="zh-CN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SimSun" panose="02010600030101010101" pitchFamily="2" charset="-122"/>
              </a:rPr>
              <a:t>tàn</a:t>
            </a: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suǒ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历来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从来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80000">
            <a:off x="2446655" y="3210560"/>
            <a:ext cx="3187065" cy="72009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5666105" y="1288415"/>
            <a:ext cx="6510677" cy="774728"/>
            <a:chOff x="8833" y="2029"/>
            <a:chExt cx="9917" cy="977"/>
          </a:xfrm>
        </p:grpSpPr>
        <p:sp>
          <p:nvSpPr>
            <p:cNvPr id="26" name="圆角矩形 25"/>
            <p:cNvSpPr/>
            <p:nvPr/>
          </p:nvSpPr>
          <p:spPr>
            <a:xfrm>
              <a:off x="8920" y="2029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833" y="2069"/>
              <a:ext cx="9917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历来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提倡艰苦朴素，反对铺张浪费。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920" y="2560"/>
              <a:ext cx="9000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连词，只能用于后一小句开头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20640000">
            <a:off x="2322195" y="1935480"/>
            <a:ext cx="3119120" cy="38862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351405" y="2357755"/>
            <a:ext cx="3131185" cy="556895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5666105" y="2408583"/>
            <a:ext cx="6584337" cy="774700"/>
            <a:chOff x="8833" y="3563"/>
            <a:chExt cx="10029" cy="977"/>
          </a:xfrm>
        </p:grpSpPr>
        <p:sp>
          <p:nvSpPr>
            <p:cNvPr id="43" name="圆角矩形 42"/>
            <p:cNvSpPr/>
            <p:nvPr/>
          </p:nvSpPr>
          <p:spPr>
            <a:xfrm>
              <a:off x="8920" y="3563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20" y="4094"/>
              <a:ext cx="8350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可修饰单个的双音节动词、形容词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833" y="3567"/>
              <a:ext cx="10029" cy="5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这个人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历来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忠厚老实，可以信赖。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5723255" y="5928360"/>
            <a:ext cx="5908675" cy="774700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723255" y="6349365"/>
            <a:ext cx="59080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2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用于肯定句时，修饰动词短语、形容词短语或小句，一般不修饰单个动词、形容词</a:t>
            </a:r>
            <a:endParaRPr lang="en-US" altLang="zh-CN" sz="12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88965" y="5824855"/>
            <a:ext cx="658431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川西平原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从来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就是物产丰富。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66105" y="4750463"/>
            <a:ext cx="6584315" cy="785495"/>
            <a:chOff x="8833" y="8663"/>
            <a:chExt cx="10369" cy="1237"/>
          </a:xfrm>
        </p:grpSpPr>
        <p:sp>
          <p:nvSpPr>
            <p:cNvPr id="50" name="圆角矩形 49"/>
            <p:cNvSpPr/>
            <p:nvPr/>
          </p:nvSpPr>
          <p:spPr>
            <a:xfrm>
              <a:off x="8923" y="8680"/>
              <a:ext cx="9305" cy="1220"/>
            </a:xfrm>
            <a:prstGeom prst="roundRect">
              <a:avLst/>
            </a:prstGeom>
            <a:solidFill>
              <a:srgbClr val="FF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33" y="8663"/>
              <a:ext cx="10369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从来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不隐瞒自己的观点。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923" y="9310"/>
              <a:ext cx="863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动词，可以用于前一小句中</a:t>
              </a:r>
              <a:endPara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420000">
            <a:off x="3002915" y="4605020"/>
            <a:ext cx="2668905" cy="447675"/>
            <a:chOff x="7325474" y="3820934"/>
            <a:chExt cx="1340854" cy="263931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5723255" y="3528695"/>
            <a:ext cx="5908675" cy="774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23255" y="394970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都是副词，都表示从过去到现在都是如此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6105" y="3531870"/>
            <a:ext cx="65843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我跟他下棋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历来/从来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都要输的。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">
            <a:off x="2782570" y="5455285"/>
            <a:ext cx="2994025" cy="516255"/>
            <a:chOff x="7325474" y="3820934"/>
            <a:chExt cx="1340854" cy="26393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8905" y="2508250"/>
            <a:ext cx="11825605" cy="1217295"/>
            <a:chOff x="-443" y="1654"/>
            <a:chExt cx="19576" cy="2564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中国西北地区雨量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稀少。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34230" y="429260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历来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76060" y="43815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从来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8905" y="1312545"/>
            <a:ext cx="11825605" cy="121729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爷爷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没有浪费过一点儿粮食。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056130" y="17754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从来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24095" y="29508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历来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8905" y="3703955"/>
            <a:ext cx="11825605" cy="1217295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心直口快，有什么说什么。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128905" y="4921250"/>
            <a:ext cx="11825605" cy="1217295"/>
            <a:chOff x="-443" y="1654"/>
            <a:chExt cx="19576" cy="2564"/>
          </a:xfrm>
        </p:grpSpPr>
        <p:sp>
          <p:nvSpPr>
            <p:cNvPr id="35" name="矩形 34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她总是无忧无虑，好像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不知道什么叫烦恼。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7" name="图片 3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1642745" y="41509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历来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80710" y="54222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从来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0.jpg2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1(1).png21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6.png1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10" descr="D:\Desktop\19(1).png19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sú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huà</a:t>
              </a:r>
              <a:endParaRPr sz="6000" dirty="0">
                <a:solidFill>
                  <a:schemeClr val="bg1"/>
                </a:solidFill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话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n.common saying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965200"/>
            <a:chOff x="196" y="9126"/>
            <a:chExt cx="9035" cy="1520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337"/>
              <a:ext cx="9035" cy="13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俗话说， 你所取的正是你所给予的东西。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1(1).png21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9(1).png19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0.jpg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6.png1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8.png1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lì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lái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来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v.always,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all through the ages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8790" y="5423535"/>
            <a:ext cx="508889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台湾历来是中国的一部分。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9(1).png19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8.png1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1(1).png2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0.jpg20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5.png15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wéi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chí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维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持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keep,to maintain,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preserve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1325" y="5463540"/>
            <a:ext cx="493966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如何维持爱情值得探讨。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8.png1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5.png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9(1).png19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1(1).png2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7(1).png17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zhònɡ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suǒ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zhōu</a:t>
              </a:r>
              <a:r>
                <a:rPr 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zhī</a:t>
              </a:r>
              <a:endParaRPr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众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所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周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知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as everyone knows,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as is well known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395" y="5462905"/>
            <a:ext cx="521271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苹果品牌在中国众所周知。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5.png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7(1).png17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8.png1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9(1).png19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6.png1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zhēn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lǐ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理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n.truth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6705" y="5412740"/>
            <a:ext cx="54362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真理，即永恒不变唯真</a:t>
              </a:r>
              <a:r>
                <a:rPr 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正</a:t>
              </a: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2172150.jpg微信图片_2022100217215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73025"/>
            <a:ext cx="12261215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743481" cy="2916646"/>
            <a:chOff x="1893" y="4058"/>
            <a:chExt cx="1849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493" cy="4593"/>
              <a:chOff x="-96" y="3669"/>
              <a:chExt cx="22998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2998" cy="2978"/>
                <a:chOff x="3051" y="4493"/>
                <a:chExt cx="22998" cy="297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193" y="6629"/>
                  <a:ext cx="20856" cy="842"/>
                  <a:chOff x="7327" y="6629"/>
                  <a:chExt cx="20856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27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19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21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deep sea without sunshine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19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无阳光的深海世界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7(1).png17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6.png1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5.png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8.png1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0.jpg20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rèn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dìnɡ</a:t>
              </a:r>
              <a:endParaRPr sz="6000" dirty="0"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认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定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firmly believe,to hold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317500" y="5460365"/>
            <a:ext cx="6457315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他认定她就是他这辈子的唯一。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6.png1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0.jpg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7(1).png17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5.png1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1(1).png21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zhǔn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zé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则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n. norm, standard, criterion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73355" y="5392420"/>
            <a:ext cx="6499860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每个人都要有自己的行为准则。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俗话</a:t>
              </a:r>
              <a:endParaRPr lang="zh-CN" altLang="en-US" sz="5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 fontAlgn="ctr">
                <a:lnSpc>
                  <a:spcPct val="100000"/>
                </a:lnSpc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n.common saying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  <a:buNone/>
            </a:pP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sú</a:t>
            </a:r>
            <a:r>
              <a:rPr lang="en-US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lang="zh-CN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230880"/>
            <a:chOff x="9315" y="2028"/>
            <a:chExt cx="3564" cy="5088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维持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keep,to maintain,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preserve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wéi</a:t>
            </a:r>
            <a:r>
              <a:rPr lang="en-US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chí</a:t>
            </a:r>
            <a:endParaRPr lang="zh-CN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历来</a:t>
              </a:r>
              <a:endParaRPr lang="zh-CN" sz="5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v.always,</a:t>
              </a:r>
              <a:endParaRPr lang="en-US" altLang="zh-CN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all through the ages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9515" y="894715"/>
            <a:ext cx="21951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lì</a:t>
            </a:r>
            <a:r>
              <a:rPr lang="en-US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lái</a:t>
            </a:r>
            <a:endParaRPr lang="zh-CN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0670" y="3610610"/>
            <a:ext cx="2242820" cy="3194050"/>
            <a:chOff x="9296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96" y="3988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众所周知</a:t>
              </a:r>
              <a:endParaRPr lang="zh-CN" sz="4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as everyone knows,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as is well known </a:t>
              </a:r>
              <a:endParaRPr kumimoji="0" lang="zh-CN" alt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086860"/>
            <a:ext cx="275463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zhònɡ</a:t>
            </a:r>
            <a:r>
              <a:rPr 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suǒ</a:t>
            </a:r>
            <a:r>
              <a:rPr 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zhōu</a:t>
            </a:r>
            <a:r>
              <a:rPr 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</a:t>
            </a:r>
            <a:endParaRPr lang="zh-CN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57425" cy="3194050"/>
            <a:chOff x="4718" y="1909"/>
            <a:chExt cx="355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62" y="4005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真理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n.truth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</a:t>
            </a:r>
            <a:r>
              <a:rPr lang="en-US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</a:t>
            </a:r>
            <a:endParaRPr lang="zh-CN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Times New Roman" panose="02020603050405020304" pitchFamily="18" charset="0"/>
                </a:rPr>
                <a:t>认定</a:t>
              </a:r>
              <a:endParaRPr lang="zh-CN" altLang="en-US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firmly believe,to hold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086860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rèn</a:t>
            </a:r>
            <a:r>
              <a:rPr lang="en-US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dìnɡ</a:t>
            </a:r>
            <a:endParaRPr lang="zh-CN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12655" y="3646170"/>
            <a:ext cx="2229485" cy="3547745"/>
            <a:chOff x="4672" y="1909"/>
            <a:chExt cx="3511" cy="5587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672" y="4105"/>
              <a:ext cx="3511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准则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norm, standard, criterion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fontAlgn="ctr"/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086860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4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zhǔn zé</a:t>
            </a:r>
            <a:endParaRPr sz="44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63800" y="949325"/>
            <a:ext cx="7480884" cy="677545"/>
            <a:chOff x="4428" y="462"/>
            <a:chExt cx="3636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636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62" y="462"/>
              <a:ext cx="356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俗话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历来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超越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众所周知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真理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endPara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1505" y="2258695"/>
            <a:ext cx="10644505" cy="373761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_________说：“独木不成林”，这告诉我们团结的重要性。_________，一根筷子很容易折断，可</a:t>
            </a:r>
            <a:r>
              <a:rPr 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把筷子就很难折断了，团结能使我们_________自身的局限，产生巨大的力量，所以“团结力量大”成为_________人们都认可的_________。</a:t>
            </a:r>
            <a:endParaRPr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25905" y="309118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众所周知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32855" y="455168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历来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7720" y="236982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俗话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0285" y="383603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超越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05" y="530352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真理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这人行事低调，家里装修的却非常华丽。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这次世界杯美国派出的阵容异常强大。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680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车辆有条不紊的进入各自的预行道路</a:t>
            </a:r>
            <a:r>
              <a:rPr 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良好的精神面貌才能展现我们的水平。</a:t>
            </a:r>
            <a:endParaRPr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huá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lì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华丽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adj.magnificent,gorgeous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zhèn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rónɡ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阵容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battle array, battle formation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12815" y="28936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yǒu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tiáo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-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bù</a:t>
            </a:r>
            <a:r>
              <a:rPr 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wěn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有条不紊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 apple-pie order, methodically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zhǎn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xiàn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展现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unfold before one's eyes, to show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那只小猫躲在草丛中。</a:t>
            </a:r>
            <a:endParaRPr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体积的大小和质量不一定有关系。</a:t>
            </a:r>
            <a:endParaRPr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这个设计师的产品造型都非常独特。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cónɡ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m.crowd,collection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629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tǐ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体积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volume, size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78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zào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xínɡ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造型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model, mould, form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华丽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adj.magnificent,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gorgeous</a:t>
              </a:r>
              <a:endParaRPr lang="en-US" altLang="zh-CN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 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有条不紊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in apple-pie order, methodically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97545" y="922655"/>
            <a:ext cx="238569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yǒu tiáo</a:t>
            </a:r>
            <a:r>
              <a:rPr lang="en-US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lang="zh-CN" altLang="zh-CN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 wěn</a:t>
            </a:r>
            <a:endParaRPr lang="zh-CN" altLang="zh-CN"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阵容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battle array, battle formation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36490" y="874395"/>
            <a:ext cx="24688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 rónɡ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展现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unfold before one's eyes, to show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lnSpc>
                  <a:spcPct val="100000"/>
                </a:lnSpc>
              </a:pP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1325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zhǎn xiàn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丛</a:t>
              </a:r>
              <a:r>
                <a:rPr lang="en-US" altLang="zh-CN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m.crowd,collection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9410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cónɡ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体积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volume, size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0150" y="438213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tǐ jī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造型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model, mould, form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zào xínɡ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16940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枝条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条纹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封条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链条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线条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条款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条理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有条不紊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井井有条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61540"/>
            <a:ext cx="938085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这家酒吧出事了，两条交叉的封条贴在了关闭的门板上。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4500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劳动合同中除上述规定的必备条款外，当事人可以协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商约定其他内容。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紊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77030"/>
            <a:ext cx="92684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有条不紊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紊乱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86020"/>
            <a:ext cx="709104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心理危机主要表现为思维不清、意志失控、情感紊乱等。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70270"/>
            <a:ext cx="858266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厄尔尼诺现象会不会是气候紊乱这一普遍现象的先导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呢？尽管还无法做出回答，但这个问题不能回避。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0117" y="1070610"/>
            <a:ext cx="7433562" cy="677545"/>
            <a:chOff x="4380" y="462"/>
            <a:chExt cx="3613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565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80" y="474"/>
              <a:ext cx="361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诧异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偏偏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展现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古怪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恍然大悟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1505" y="2247265"/>
            <a:ext cx="10644505" cy="38277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今天是周末，可经理_________让我去加班，我满肚子不乐意，却也没有办法。在公司门口，居然遇到了几个同事，我很_________，问：“周末怎么还有这么多人来上班？”而他们看到我，神情都有些_________。直到走进办公室，鲜花和蛋糕_________在我眼前，同事们唱起了生日歌，我才_________，原来今天是我的生日，他们为我准备了一个特别的生日晚会。</a:t>
            </a:r>
            <a:endParaRPr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39860" y="288163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诧异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2375" y="415226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展现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07130" y="224726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偏偏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690" y="415226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古怪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50" y="478155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恍然大悟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我们往往可以利用细节迷惑对手。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内蒙古拥有中国最广阔的草原。</a:t>
            </a:r>
            <a:endParaRPr sz="2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2089155"/>
            <a:chOff x="7572" y="2920"/>
            <a:chExt cx="5660" cy="2324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mí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huò</a:t>
              </a:r>
              <a:endParaRPr sz="4400" dirty="0">
                <a:sym typeface="+mn-ea"/>
              </a:endParaRPr>
            </a:p>
            <a:p>
              <a:pPr 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迷惑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puzzle,to confuse,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to perplex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1994765"/>
            <a:chOff x="7800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ɡuǎnɡ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kuò</a:t>
              </a:r>
              <a:endParaRPr sz="4400" dirty="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广阔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adj.vast,wide,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extensive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和恋人在一起的日子非常奇妙。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中国的卫星发射基地在酒泉。</a:t>
            </a:r>
            <a:endParaRPr sz="24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2089155"/>
            <a:chOff x="7697" y="2920"/>
            <a:chExt cx="5660" cy="2324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qí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miào</a:t>
              </a:r>
              <a:endParaRPr sz="4400" dirty="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奇妙</a:t>
              </a:r>
              <a:endParaRPr lang="zh-CN" altLang="en-US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wonderful,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marvelous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64054" y="2560251"/>
            <a:ext cx="2837180" cy="1994765"/>
            <a:chOff x="7751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51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jī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dì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基地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n.base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随即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土壤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肥沃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愣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陡峭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茂盛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覆盖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坠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臂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梢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765810" y="2138680"/>
            <a:ext cx="2200275" cy="3194050"/>
            <a:chOff x="1486086" y="120403"/>
            <a:chExt cx="2200089" cy="3194297"/>
          </a:xfrm>
        </p:grpSpPr>
        <p:sp>
          <p:nvSpPr>
            <p:cNvPr id="44" name="矩形: 圆角 76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</p:grpSp>
      <p:sp>
        <p:nvSpPr>
          <p:cNvPr id="9" name="文本框 7"/>
          <p:cNvSpPr txBox="1"/>
          <p:nvPr/>
        </p:nvSpPr>
        <p:spPr>
          <a:xfrm>
            <a:off x="749300" y="3550920"/>
            <a:ext cx="2216785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迷惑</a:t>
            </a:r>
            <a:endParaRPr lang="zh-CN" altLang="en-US" sz="40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puzzle,</a:t>
            </a:r>
            <a:endParaRPr lang="en-US" altLang="zh-CN" sz="2000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to confuse,</a:t>
            </a:r>
            <a:endParaRPr lang="en-US" altLang="zh-CN" sz="2000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to perplex </a:t>
            </a:r>
            <a:endParaRPr lang="en-US" altLang="zh-CN" sz="20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1">
              <a:lnSpc>
                <a:spcPct val="100000"/>
              </a:lnSpc>
            </a:pPr>
            <a:endParaRPr lang="en-US" altLang="zh-CN" sz="2000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219075" y="2861310"/>
            <a:ext cx="33661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 huò</a:t>
            </a:r>
            <a:endParaRPr sz="32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1225" y="2138680"/>
            <a:ext cx="2543175" cy="3194050"/>
            <a:chOff x="8958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8958" y="4252"/>
              <a:ext cx="4005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奇妙</a:t>
              </a:r>
              <a:endParaRPr lang="zh-CN" altLang="en-US" sz="48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wonderful,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marvelous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5991225" y="2861310"/>
            <a:ext cx="2652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  <a:buClrTx/>
              <a:buSzTx/>
              <a:buFontTx/>
            </a:pP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 miào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41065" y="213868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广阔</a:t>
              </a:r>
              <a:r>
                <a:rPr lang="en-US" altLang="zh-CN" sz="40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adj.vast,wide,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extensive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340735" y="2861310"/>
            <a:ext cx="244094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ɡuǎnɡ kuò</a:t>
            </a:r>
            <a:endParaRPr sz="32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922385" y="213868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基地</a:t>
              </a:r>
              <a:endParaRPr lang="zh-CN" altLang="en-US" sz="4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n.base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678545" y="2861310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endParaRPr lang="zh-CN" altLang="zh-CN" sz="3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1453515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42113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1765935"/>
            <a:ext cx="44958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只有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不断努力，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梦想才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+mn-ea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能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D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实现。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670" y="4955540"/>
            <a:ext cx="46634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经过讨论，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大家的意见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都统一了，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可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他不同意。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1788795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得以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偏偏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上图顶部底图"/>
          <p:cNvGrpSpPr/>
          <p:nvPr/>
        </p:nvGrpSpPr>
        <p:grpSpPr>
          <a:xfrm>
            <a:off x="3930015" y="3065780"/>
            <a:ext cx="5907405" cy="1473835"/>
            <a:chOff x="3758" y="2217"/>
            <a:chExt cx="9303" cy="2321"/>
          </a:xfrm>
        </p:grpSpPr>
        <p:sp>
          <p:nvSpPr>
            <p:cNvPr id="11" name="圆角矩形 1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1" name="上图顶部橙色半夹"/>
          <p:cNvSpPr/>
          <p:nvPr/>
        </p:nvSpPr>
        <p:spPr>
          <a:xfrm>
            <a:off x="2566670" y="303339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上图左半夹文字"/>
          <p:cNvSpPr/>
          <p:nvPr/>
        </p:nvSpPr>
        <p:spPr>
          <a:xfrm>
            <a:off x="2566035" y="3385185"/>
            <a:ext cx="449580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通过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调查研究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发现问题，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找到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D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解决问题的方法。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41300" y="3401060"/>
            <a:ext cx="1925320" cy="706755"/>
            <a:chOff x="4428" y="448"/>
            <a:chExt cx="3124" cy="1113"/>
          </a:xfrm>
        </p:grpSpPr>
        <p:sp>
          <p:nvSpPr>
            <p:cNvPr id="24" name="圆角矩形 2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进而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74465" y="204470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704715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670" y="2259330"/>
            <a:ext cx="609282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老校长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重视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学生们的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+mn-ea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素质教育。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20950" y="498729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今年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B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入境旅游观光的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 人数已超过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D 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+mn-ea"/>
              </a:rPr>
              <a:t>千万。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历来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据悉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例：历来：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从来 本来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原来 后来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维持：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准则：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场所：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广阔：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2172150.jpg微信图片_2022100217215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-73025"/>
            <a:ext cx="12261215" cy="693102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第十九课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19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743481" cy="2916646"/>
            <a:chOff x="1893" y="4058"/>
            <a:chExt cx="1849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493" cy="4593"/>
              <a:chOff x="-96" y="3669"/>
              <a:chExt cx="22998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3"/>
                <a:ext cx="22998" cy="2978"/>
                <a:chOff x="3051" y="4493"/>
                <a:chExt cx="22998" cy="297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193" y="6629"/>
                  <a:ext cx="20856" cy="842"/>
                  <a:chOff x="7327" y="6629"/>
                  <a:chExt cx="20856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327" y="6629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19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214" y="6629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The deep sea without sunshine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3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19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无阳光的深海世界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8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你知道哪些海洋生物？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0640" y="2142490"/>
            <a:ext cx="4502150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2172150.jpg微信图片_20221002172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853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9525" y="-209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没有阳光生物无法生存。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多数细菌会在高于65℃的环境中死亡。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深海生物还有很多未解之谜。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19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469390"/>
            <a:ext cx="1866265" cy="147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3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2172150.jpg微信图片_20221002172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853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9525" y="-209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俗话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说万物生长靠太阳。人们之所以这样说，是因为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历来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植物生长离不开阳光，而动物又靠植物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维持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生命，所以没有阳光，就没有万物，这是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众所周知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真理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。然而科学家们的深海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考察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，却向人类早已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认定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准则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定义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提出了质疑。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潜水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到几千米深海底的科学家发现了一个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繁殖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生命的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场所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，那里的生物长相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古怪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，蛤、蚌、蟹、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贝壳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、红冠蠕虫等等，什么都有。科学家深感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诧异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：在没有阳光，没有食物，压力又很大的海底，怎么会有这么多生物？它们靠什么生存呢？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65115"/>
            <a:ext cx="934148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请用重点词语复述故事：俗话、历来、维持、众所周知、真理、认定、准则、定义、潜水、繁殖、场所、古怪、贝壳、诧异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2172150.jpg微信图片_20221002172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853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9525" y="-209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817880"/>
            <a:ext cx="118827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回到地面后，科学家取出从深海带回的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样品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，一股带有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鼻臭蛋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的硫化氢气体立即冲了出来，科学家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恍然大悟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提出了这样的假说——当海水从地壳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分裂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而成的裂缝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渗透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到地下时，在高温和高压的作用下，水里所含的硫酸盐转化成了硫化氢，某些细菌借硫化氢代谢变化，吸收温泉的热量得以繁殖。一些小动物靠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过滤细菌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维持生命，而小动物又成了大动物的食物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，这样，就构成了一个新的“食物链”。它们靠来自地球内部的热能维持生命，这种程序叫“化学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合成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”，是生物科学史上的第一次发现。它告诉人类，在没有阳光的条件下，也可能有生命；它启发人们，要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解放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思想，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迈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向地球以外，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探索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生命存在的新路。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93690"/>
            <a:ext cx="934148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请用重点词语复述故事：样品、刺、气味、恍然大悟、进而、分裂、渗透、过滤、细菌、来源、合成、解放、迈、探索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2172150.jpg微信图片_20221002172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853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9525" y="-209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65530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据悉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，这种细菌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忍受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高温的本领远远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超越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了我们的想象，它们能在250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摄氏度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（250℃）的环境下生存。一般情况下，高于40℃，大部分植物和动物就无法成活；高于65℃，多数细菌会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丧失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生命，可是，为什么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偏偏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这种细菌能够存活下来？其中的奥秘到底是什么呢？有人迫不及待地想探究其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真相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，有人却说，与其把精力用来探索耐高温细菌生命存在的秘密，不如去探索高温和高压下的金星或其他星球上，是否也有生物存在。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请用重点词语复述故事：据悉、忍受、超越、摄氏度、丧失、偏偏、真相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687514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886"/>
              <a:ext cx="3853" cy="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hónɡ ɡuàn rú chónɡ</a:t>
              </a:r>
              <a:endParaRPr lang="en-US" sz="1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红冠蠕虫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2799080" y="1570990"/>
            <a:ext cx="1955800" cy="942447"/>
            <a:chOff x="12126" y="1589"/>
            <a:chExt cx="3714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6" y="1783"/>
              <a:ext cx="3714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bànɡ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蚌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8990330" y="1570990"/>
            <a:ext cx="1696720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ɡě li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蛤蜊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063480" y="215201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mei"/>
          <p:cNvGrpSpPr/>
          <p:nvPr/>
        </p:nvGrpSpPr>
        <p:grpSpPr>
          <a:xfrm>
            <a:off x="4841240" y="1570990"/>
            <a:ext cx="1947545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" name="圆角矩形 2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bèi ké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贝壳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" name="mei"/>
          <p:cNvGrpSpPr/>
          <p:nvPr/>
        </p:nvGrpSpPr>
        <p:grpSpPr>
          <a:xfrm>
            <a:off x="68389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8" name="圆角矩形 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xiè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2172150.jpg微信图片_20221002172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8534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9525" y="-2095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65530"/>
            <a:ext cx="118827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不管人类怎么想，这些深海生物依然保持着它们强大而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华丽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阵容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有条不紊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地过着自己的日子，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展现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着他们独特的精彩：一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丛红冠蠕虫，把白色外套管固定在岩石上，保护着自己柔软的身体。它们没有嘴，没有眼，甚至消化系统也不存在，仅靠伸出套管顶端的身体过滤海水中的食物，它们是怎么繁殖后代的呢？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体积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庞大的巨蛤，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造型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奇特的白蚌，它们的生理结构，食物基础，甚至它们的门类归属，都使人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迷惑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不解。这片神秘而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广阔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的深海世界能为我们提供新的食物资源，成为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奇妙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的科学研究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基地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吗？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请用重点词语复述故事：华丽、阵容、有条不紊、展现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丛、体积、造型、迷惑、广阔、奇妙、基地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19075" y="1986915"/>
          <a:ext cx="11873230" cy="4663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17845"/>
                <a:gridCol w="6255385"/>
              </a:tblGrid>
              <a:tr h="8559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dirty="0">
                          <a:sym typeface="华文细黑" panose="02010600040101010101" pitchFamily="2" charset="-122"/>
                        </a:rPr>
                        <a:t>为什么说万物生长靠太阳？</a:t>
                      </a:r>
                      <a:endParaRPr sz="2000" dirty="0"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20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1. 植物……</a:t>
                      </a:r>
                      <a:endParaRPr sz="2000" b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20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2. 动物……</a:t>
                      </a:r>
                      <a:endParaRPr sz="2000" b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5501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几千米深的海底有生物吗？</a:t>
                      </a:r>
                      <a:endParaRPr sz="2000" b="1" dirty="0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20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1. 科学家发现……场所</a:t>
                      </a:r>
                      <a:endParaRPr sz="2000" dirty="0"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marL="609600" indent="-609600">
                        <a:lnSpc>
                          <a:spcPct val="120000"/>
                        </a:lnSpc>
                        <a:defRPr sz="24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sz="20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2. 那里的生物……</a:t>
                      </a:r>
                      <a:endParaRPr sz="2000" b="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深海的生物靠什么生存？</a:t>
                      </a:r>
                      <a:endParaRPr sz="2000" b="1" dirty="0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000" dirty="0">
                          <a:sym typeface="华文细黑" panose="02010600040101010101" pitchFamily="2" charset="-122"/>
                        </a:rPr>
                        <a:t>假说：当……时，在……作用下，……转化成了……，……借……变化，吸收……得以……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</a:tr>
              <a:tr h="109410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描述一下深海耐高温细菌忍受高温的本领</a:t>
                      </a:r>
                      <a:endParaRPr sz="2000" b="1" dirty="0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dirty="0">
                          <a:sym typeface="+mn-ea"/>
                        </a:rPr>
                        <a:t>1. 这种细菌……</a:t>
                      </a:r>
                      <a:endParaRPr sz="2000" dirty="0"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dirty="0">
                          <a:sym typeface="+mn-ea"/>
                        </a:rPr>
                        <a:t>2. 大部分植物和动物……</a:t>
                      </a:r>
                      <a:endParaRPr sz="2000" dirty="0"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dirty="0">
                          <a:sym typeface="+mn-ea"/>
                        </a:rPr>
                        <a:t>3. 多数细菌……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</a:tr>
              <a:tr h="103695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2000" b="1" dirty="0">
                          <a:solidFill>
                            <a:schemeClr val="lt1"/>
                          </a:solidFill>
                          <a:sym typeface="华文细黑" panose="02010600040101010101" pitchFamily="2" charset="-122"/>
                        </a:rPr>
                        <a:t>深海中的生物还有什么使人迷惑不解的问题？</a:t>
                      </a:r>
                      <a:endParaRPr sz="2000" b="1" dirty="0">
                        <a:solidFill>
                          <a:schemeClr val="lt1"/>
                        </a:solidFill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None/>
                      </a:pPr>
                      <a:r>
                        <a:rPr sz="2000" dirty="0">
                          <a:sym typeface="+mn-ea"/>
                        </a:rPr>
                        <a:t>1. 红冠蠕虫：……</a:t>
                      </a:r>
                      <a:endParaRPr sz="2000" dirty="0">
                        <a:sym typeface="+mn-ea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None/>
                      </a:pPr>
                      <a:r>
                        <a:rPr sz="2000" dirty="0">
                          <a:sym typeface="+mn-ea"/>
                        </a:rPr>
                        <a:t>2. 巨蛤、白蚌：……</a:t>
                      </a:r>
                      <a:endParaRPr sz="2000" b="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645" y="2988310"/>
            <a:ext cx="82556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这篇文章给我们描述了一个奇妙的深海世界，在没有阳光、压力很大的海底，生活着一群奇特的生物，它们靠什么生存，它们有什么奇特的本领。还有什么人类未知的领域。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请参考练习5，把课文缩写成400字左右短文。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病句类型：歧义句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正常情况下，一个句子只表达一个意思，如果一个句子在理解上会产生两种或者两种以上的可能性，就是歧义句。例如：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7609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序号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病句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分析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</a:tr>
              <a:tr h="156464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/>
                        <a:t>1</a:t>
                      </a:r>
                      <a:endParaRPr sz="24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SimSun" panose="02010600030101010101" pitchFamily="2" charset="-122"/>
                        </a:rPr>
                        <a:t>上面通知说，让您本周五前去汇报。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SimSun" panose="02010600030101010101" pitchFamily="2" charset="-122"/>
                        </a:rPr>
                        <a:t>“前”做方位词，意思是“星期五之前”；“前”做动词，意思是“前往”，即星期五这一天去汇报。若消除歧义，句子可改为“上面通知说，让您本周五以前去汇报。”或者“上面通知说，让您本周五去汇报。”</a:t>
                      </a:r>
                      <a:endParaRPr sz="2000" dirty="0">
                        <a:sym typeface="SimSun" panose="0201060003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/>
                        <a:t>2</a:t>
                      </a:r>
                      <a:endParaRPr sz="24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SimSun" panose="02010600030101010101" pitchFamily="2" charset="-122"/>
                        </a:rPr>
                        <a:t>那时候我们同在一个城市，我还租了他一套房子呢。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2000" dirty="0">
                          <a:sym typeface="SimSun" panose="02010600030101010101" pitchFamily="2" charset="-122"/>
                        </a:rPr>
                        <a:t>兼有施受意义的词语“租”使本句话有两种理解：“我向他租了一套房子”和“我租给他一套房子”。若消除歧义，句子可改为“我还跟他租了一套房子呢。”或者“我还租给了他一套房子呢。”</a:t>
                      </a:r>
                      <a:endParaRPr sz="2000" dirty="0">
                        <a:sym typeface="SimSun" panose="0201060003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37550" y="1343307"/>
          <a:ext cx="11707263" cy="5256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序号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病句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/>
                        <a:t>分析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 dirty="0"/>
                        <a:t>3</a:t>
                      </a:r>
                      <a:endParaRPr lang="en-US" sz="24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sz="2400" dirty="0">
                          <a:sym typeface="华文细黑" panose="02010600040101010101" pitchFamily="2" charset="-122"/>
                        </a:rPr>
                        <a:t>几个海归投资的垃圾发电厂很快将要建成投产。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1800" dirty="0">
                          <a:sym typeface="华文细黑" panose="02010600040101010101" pitchFamily="2" charset="-122"/>
                        </a:rPr>
                        <a:t>“几个”在句中做定语，可以修饰“海归”，也可修饰“垃圾发电厂”。若消除歧义，可改为：“几个海归投资的一座垃圾发电厂很快将要建成投产。”或者“海归投资的几个垃圾发电厂很快将要建成投产。”</a:t>
                      </a:r>
                      <a:endParaRPr sz="1800" dirty="0"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212850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 dirty="0"/>
                        <a:t>4</a:t>
                      </a:r>
                      <a:endParaRPr lang="en-US" sz="24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sz="2400" dirty="0">
                          <a:sym typeface="华文细黑" panose="02010600040101010101" pitchFamily="2" charset="-122"/>
                        </a:rPr>
                        <a:t>医生看到我们非常焦急，连忙把病人的病情告诉我们。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800" dirty="0">
                          <a:sym typeface="华文细黑" panose="02010600040101010101" pitchFamily="2" charset="-122"/>
                        </a:rPr>
                        <a:t>根据停顿不同，有两种理解：“医生看到/我们非常焦急”和“医生看到我们/焦急”。若消除歧义，可改为“医生看到我们非常焦急的样子，连忙把病人的病情告诉我们。”或者“医生非常焦急，看到我们，连忙把病人的病情告诉我们。”</a:t>
                      </a:r>
                      <a:endParaRPr sz="1800" dirty="0"/>
                    </a:p>
                  </a:txBody>
                  <a:tcPr marL="50800" marR="50800" marT="50800" marB="50800" anchor="ctr" horzOverflow="overflow"/>
                </a:tc>
              </a:tr>
              <a:tr h="1240790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 dirty="0"/>
                        <a:t>5</a:t>
                      </a:r>
                      <a:endParaRPr lang="en-US" altLang="zh-CN" sz="24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400" dirty="0">
                          <a:sym typeface="华文细黑" panose="02010600040101010101" pitchFamily="2" charset="-122"/>
                        </a:rPr>
                        <a:t>我们打败了师大的女篮得到了冠军。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1800" dirty="0">
                          <a:sym typeface="华文细黑" panose="02010600040101010101" pitchFamily="2" charset="-122"/>
                        </a:rPr>
                        <a:t>句子有两种理解：“我们打败了师大女篮/得到了冠军”和“我们打败了/师大女篮得到了冠军”。如消除歧义，可改为“我们打败了师大女篮，得到了冠军。”或者“我们打败了，师大女篮得到了冠军。”</a:t>
                      </a:r>
                      <a:endParaRPr sz="18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300605"/>
            <a:ext cx="10855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他背着爸爸和我买下了那栋房子。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087495"/>
            <a:ext cx="10977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这个精致的玩具将作为今晚最受欢迎的客人的礼品送给他。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664835"/>
            <a:ext cx="107391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我的车没有锁，在教室门口放着呢，你去骑吧。</a:t>
            </a:r>
            <a:endParaRPr lang="zh-CN" altLang="en-US" sz="32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995" y="2865120"/>
            <a:ext cx="108553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我看见她很高兴，就和她聊了起来。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608195"/>
            <a:ext cx="10977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他借了我两本书还没还呢。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附属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附属中学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这所医院附属于医科大学。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杠杆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杠杆作用/经济杠杆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应充分发挥金融机构在经济发展中的杠杆作用。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疙瘩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面疙瘩/线疙瘩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他的眉头皱成了一个大疙瘩。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勾结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暗中勾结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他们勾结在一起，做了不少坏事。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贯彻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贯彻始终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我们公司一直贯彻公平、公正的原则。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混肴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混淆黑白/混淆是非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对和错是不容混淆的。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机械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机械化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这个人做事太机械了，一点儿灵活性都没有。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65583" y="1974993"/>
          <a:ext cx="11750902" cy="34377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冷却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自然冷却/冷却剂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岩浆冷却后就成了岩石。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媒介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传播媒介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苍蝇是传染疾病的媒介。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谜语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猜谜语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这个谜语我怎么也猜不出来，你快告诉我吧。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母语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母语教学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我的母语是汉语，你的母语呢?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排练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排练节目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华文细黑" panose="02010600040101010101" pitchFamily="2" charset="-122"/>
                        </a:rPr>
                        <a:t>为了这次演出，我们天天认真排练。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第十九课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Lesson19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125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3" name="mei"/>
          <p:cNvGrpSpPr/>
          <p:nvPr/>
        </p:nvGrpSpPr>
        <p:grpSpPr>
          <a:xfrm>
            <a:off x="687514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64" name="圆角矩形 63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2001" y="1886"/>
              <a:ext cx="3853" cy="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hónɡ ɡuàn rú chónɡ</a:t>
              </a:r>
              <a:endParaRPr lang="en-US" sz="1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红冠蠕虫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68" name="mei"/>
          <p:cNvGrpSpPr/>
          <p:nvPr/>
        </p:nvGrpSpPr>
        <p:grpSpPr>
          <a:xfrm>
            <a:off x="2799080" y="1570990"/>
            <a:ext cx="1955800" cy="942447"/>
            <a:chOff x="12126" y="1589"/>
            <a:chExt cx="3714" cy="1789"/>
          </a:xfrm>
          <a:solidFill>
            <a:srgbClr val="207793"/>
          </a:solidFill>
        </p:grpSpPr>
        <p:sp>
          <p:nvSpPr>
            <p:cNvPr id="69" name="圆角矩形 6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2126" y="1783"/>
              <a:ext cx="3714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bànɡ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蚌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5" name="mei"/>
          <p:cNvGrpSpPr/>
          <p:nvPr/>
        </p:nvGrpSpPr>
        <p:grpSpPr>
          <a:xfrm>
            <a:off x="4841240" y="1570990"/>
            <a:ext cx="1947545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76" name="圆角矩形 7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bèi ké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贝壳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8" name="mei"/>
          <p:cNvGrpSpPr/>
          <p:nvPr/>
        </p:nvGrpSpPr>
        <p:grpSpPr>
          <a:xfrm>
            <a:off x="68389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79" name="圆角矩形 7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xiè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4060190" y="221615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7094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7" name="mei"/>
          <p:cNvGrpSpPr/>
          <p:nvPr/>
        </p:nvGrpSpPr>
        <p:grpSpPr>
          <a:xfrm>
            <a:off x="687514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001" y="1886"/>
              <a:ext cx="3853" cy="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1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hónɡ ɡuàn rú chónɡ</a:t>
              </a:r>
              <a:endParaRPr lang="en-US" sz="1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红冠蠕虫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54" name="mei"/>
          <p:cNvGrpSpPr/>
          <p:nvPr/>
        </p:nvGrpSpPr>
        <p:grpSpPr>
          <a:xfrm>
            <a:off x="4841240" y="1570990"/>
            <a:ext cx="1947545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55" name="圆角矩形 5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bèi ké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贝壳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57" name="mei"/>
          <p:cNvGrpSpPr/>
          <p:nvPr/>
        </p:nvGrpSpPr>
        <p:grpSpPr>
          <a:xfrm>
            <a:off x="683895" y="1570990"/>
            <a:ext cx="202882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58" name="圆角矩形 5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buNone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xiè</a:t>
              </a:r>
              <a:endPara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937385" y="214630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UNIT_PLACING_PICTURE_USER_VIEWPORT" val="{&quot;height&quot;:3578,&quot;width&quot;:3578}"/>
</p:tagLst>
</file>

<file path=ppt/tags/tag1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KSO_WM_UNIT_PLACING_PICTURE_USER_VIEWPORT" val="{&quot;height&quot;:3578,&quot;width&quot;:3578}"/>
</p:tagLst>
</file>

<file path=ppt/tags/tag1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6.xml><?xml version="1.0" encoding="utf-8"?>
<p:tagLst xmlns:p="http://schemas.openxmlformats.org/presentationml/2006/main">
  <p:tag name="KSO_WM_SPECIAL_SOURCE" val="bdnull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KSO_WM_UNIT_TABLE_BEAUTIFY" val="smartTable{a3504bfe-9be4-4cbb-8cd9-10c76e4b185a}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3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22.xml><?xml version="1.0" encoding="utf-8"?>
<p:tagLst xmlns:p="http://schemas.openxmlformats.org/presentationml/2006/main">
  <p:tag name="KSO_WM_SPECIAL_SOURCE" val="bdnull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TABLE_BEAUTIFY" val="smartTable{d79ced12-b5b2-4144-b7b3-3ef6fcb59e6e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d79ced12-b5b2-4144-b7b3-3ef6fcb59e6e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TABLE_BEAUTIFY" val="smartTable{ac5cdef5-b64f-45b7-a512-3dbb7f1231da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13166,&quot;width&quot;:13166}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11238</Words>
  <Application>WPS Presentation</Application>
  <PresentationFormat>宽屏</PresentationFormat>
  <Paragraphs>1506</Paragraphs>
  <Slides>79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105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Times New Roman</vt:lpstr>
      <vt:lpstr>方正喵呜体</vt:lpstr>
      <vt:lpstr>Helvetica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1732</cp:revision>
  <dcterms:created xsi:type="dcterms:W3CDTF">2022-10-03T15:17:00Z</dcterms:created>
  <dcterms:modified xsi:type="dcterms:W3CDTF">2022-11-02T16:06:35Z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